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4"/>
  </p:sldMasterIdLst>
  <p:notesMasterIdLst>
    <p:notesMasterId r:id="rId11"/>
  </p:notesMasterIdLst>
  <p:handoutMasterIdLst>
    <p:handoutMasterId r:id="rId12"/>
  </p:handoutMasterIdLst>
  <p:sldIdLst>
    <p:sldId id="561" r:id="rId5"/>
    <p:sldId id="582" r:id="rId6"/>
    <p:sldId id="583" r:id="rId7"/>
    <p:sldId id="584" r:id="rId8"/>
    <p:sldId id="585" r:id="rId9"/>
    <p:sldId id="587" r:id="rId10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4">
          <p15:clr>
            <a:srgbClr val="A4A3A4"/>
          </p15:clr>
        </p15:guide>
        <p15:guide id="2" pos="1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AKESLY, MELISSA D GS-15 USAF PACAF PACAF/FM" initials="BMDGUPP" lastIdx="7" clrIdx="0">
    <p:extLst>
      <p:ext uri="{19B8F6BF-5375-455C-9EA6-DF929625EA0E}">
        <p15:presenceInfo xmlns:p15="http://schemas.microsoft.com/office/powerpoint/2012/main" userId="S-1-5-21-1271409858-1095883707-2794662393-10023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99FF"/>
    <a:srgbClr val="002060"/>
    <a:srgbClr val="66CCFF"/>
    <a:srgbClr val="00A249"/>
    <a:srgbClr val="00DA63"/>
    <a:srgbClr val="FFFF99"/>
    <a:srgbClr val="FFFF66"/>
    <a:srgbClr val="008000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7316" autoAdjust="0"/>
  </p:normalViewPr>
  <p:slideViewPr>
    <p:cSldViewPr snapToGrid="0" showGuides="1">
      <p:cViewPr varScale="1">
        <p:scale>
          <a:sx n="92" d="100"/>
          <a:sy n="92" d="100"/>
        </p:scale>
        <p:origin x="960" y="66"/>
      </p:cViewPr>
      <p:guideLst>
        <p:guide orient="horz" pos="894"/>
        <p:guide pos="1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50" d="100"/>
          <a:sy n="50" d="100"/>
        </p:scale>
        <p:origin x="2880" y="29"/>
      </p:cViewPr>
      <p:guideLst>
        <p:guide orient="horz" pos="2932"/>
        <p:guide pos="2213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154" cy="4610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052" tIns="46024" rIns="92052" bIns="46024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0568" y="0"/>
            <a:ext cx="3042533" cy="4610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052" tIns="46024" rIns="92052" bIns="4602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5380"/>
            <a:ext cx="3044154" cy="4610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052" tIns="46024" rIns="92052" bIns="46024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0568" y="8835380"/>
            <a:ext cx="3042533" cy="4610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052" tIns="46024" rIns="92052" bIns="4602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28C1B392-E3E1-4AC6-82A2-36A5F3FC62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225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15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2" tIns="46024" rIns="92052" bIns="46024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0568" y="0"/>
            <a:ext cx="304253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2" tIns="46024" rIns="92052" bIns="4602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5" y="4422460"/>
            <a:ext cx="5150273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2" tIns="46024" rIns="92052" bIns="460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329"/>
            <a:ext cx="3044154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2" tIns="46024" rIns="92052" bIns="46024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0568" y="8843329"/>
            <a:ext cx="3042533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2" tIns="46024" rIns="92052" bIns="4602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BF0E5B5-E322-4AF6-ADBA-E6274A8DF5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02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F7C499-0206-4454-AEF1-F25033D5F09E}" type="slidenum">
              <a:rPr lang="en-US" smtClean="0">
                <a:latin typeface="Arial" charset="0"/>
              </a:rPr>
              <a:pPr>
                <a:defRPr/>
              </a:pPr>
              <a:t>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6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latin typeface="Arial" pitchFamily="34" charset="0"/>
              <a:cs typeface="+mn-cs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 userDrawn="1"/>
        </p:nvSpPr>
        <p:spPr bwMode="auto">
          <a:xfrm>
            <a:off x="1034143" y="6451600"/>
            <a:ext cx="655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 i="1" dirty="0">
                <a:latin typeface="Century Schoolbook" pitchFamily="18" charset="0"/>
                <a:cs typeface="+mn-cs"/>
              </a:rPr>
              <a:t>I n t e g r i t y  -  S e r v i c e  -  E x c e l l e n c e</a:t>
            </a: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latin typeface="Arial" pitchFamily="34" charset="0"/>
              <a:cs typeface="+mn-cs"/>
            </a:endParaRP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167640" y="1299932"/>
            <a:ext cx="8595360" cy="2011680"/>
          </a:xfrm>
        </p:spPr>
        <p:txBody>
          <a:bodyPr/>
          <a:lstStyle>
            <a:lvl1pPr algn="ctr">
              <a:defRPr sz="4400" i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1619250" y="4915621"/>
            <a:ext cx="6593173" cy="715991"/>
          </a:xfrm>
        </p:spPr>
        <p:txBody>
          <a:bodyPr/>
          <a:lstStyle>
            <a:lvl1pPr algn="r">
              <a:spcBef>
                <a:spcPts val="600"/>
              </a:spcBef>
              <a:buNone/>
              <a:defRPr>
                <a:latin typeface="Arial" pitchFamily="34" charset="0"/>
                <a:cs typeface="Arial" pitchFamily="34" charset="0"/>
              </a:defRPr>
            </a:lvl1pPr>
            <a:lvl2pPr algn="r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As of: </a:t>
            </a:r>
            <a:endParaRPr lang="en-US" dirty="0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2580E-50E7-4B61-957B-AC3F382B152F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12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6677" y="3750905"/>
            <a:ext cx="2556605" cy="253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599" y="1416050"/>
            <a:ext cx="8397875" cy="4743450"/>
          </a:xfrm>
        </p:spPr>
        <p:txBody>
          <a:bodyPr/>
          <a:lstStyle>
            <a:lvl2pPr>
              <a:spcBef>
                <a:spcPts val="300"/>
              </a:spcBef>
              <a:defRPr/>
            </a:lvl2pPr>
            <a:lvl3pPr>
              <a:spcBef>
                <a:spcPts val="300"/>
              </a:spcBef>
              <a:defRPr/>
            </a:lvl3pPr>
            <a:lvl4pPr>
              <a:spcBef>
                <a:spcPts val="300"/>
              </a:spcBef>
              <a:defRPr/>
            </a:lvl4pPr>
            <a:lvl5pPr marL="1417320" indent="-283464">
              <a:spcBef>
                <a:spcPts val="300"/>
              </a:spcBef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As of: </a:t>
            </a:r>
            <a:endParaRPr lang="en-US" dirty="0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CEA687BF-6DB3-4FE7-B518-9DE5AC403096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225" y="1416050"/>
            <a:ext cx="4122738" cy="4743450"/>
          </a:xfrm>
        </p:spPr>
        <p:txBody>
          <a:bodyPr/>
          <a:lstStyle>
            <a:lvl1pPr>
              <a:defRPr sz="2000"/>
            </a:lvl1pPr>
            <a:lvl2pPr>
              <a:spcBef>
                <a:spcPts val="300"/>
              </a:spcBef>
              <a:defRPr sz="2000"/>
            </a:lvl2pPr>
            <a:lvl3pPr>
              <a:spcBef>
                <a:spcPts val="300"/>
              </a:spcBef>
              <a:defRPr sz="2000"/>
            </a:lvl3pPr>
            <a:lvl4pPr>
              <a:spcBef>
                <a:spcPts val="300"/>
              </a:spcBef>
              <a:defRPr sz="2000"/>
            </a:lvl4pPr>
            <a:lvl5pPr>
              <a:spcBef>
                <a:spcPts val="300"/>
              </a:spcBef>
              <a:defRPr sz="20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1363" y="1416050"/>
            <a:ext cx="4122737" cy="4743450"/>
          </a:xfrm>
        </p:spPr>
        <p:txBody>
          <a:bodyPr/>
          <a:lstStyle>
            <a:lvl1pPr>
              <a:defRPr sz="2000"/>
            </a:lvl1pPr>
            <a:lvl2pPr>
              <a:spcBef>
                <a:spcPts val="300"/>
              </a:spcBef>
              <a:defRPr sz="2000"/>
            </a:lvl2pPr>
            <a:lvl3pPr>
              <a:spcBef>
                <a:spcPts val="300"/>
              </a:spcBef>
              <a:defRPr sz="2000"/>
            </a:lvl3pPr>
            <a:lvl4pPr>
              <a:spcBef>
                <a:spcPts val="300"/>
              </a:spcBef>
              <a:defRPr sz="2000"/>
            </a:lvl4pPr>
            <a:lvl5pPr>
              <a:spcBef>
                <a:spcPts val="300"/>
              </a:spcBef>
              <a:defRPr sz="20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As of: </a:t>
            </a:r>
            <a:endParaRPr lang="en-US" dirty="0"/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5631C-F3BC-4C6D-924C-6FEF36AB08BD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As of: </a:t>
            </a:r>
            <a:endParaRPr lang="en-US" dirty="0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C8708-7431-43FA-BFDA-B7484FC0BBC0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As of: </a:t>
            </a:r>
            <a:endParaRPr lang="en-US" dirty="0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A0CF5-6B6A-4749-BDE4-450F7CBC5C89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Char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9"/>
          <p:cNvCxnSpPr>
            <a:cxnSpLocks noChangeShapeType="1"/>
          </p:cNvCxnSpPr>
          <p:nvPr userDrawn="1"/>
        </p:nvCxnSpPr>
        <p:spPr bwMode="auto">
          <a:xfrm>
            <a:off x="4572000" y="1371600"/>
            <a:ext cx="0" cy="5029200"/>
          </a:xfrm>
          <a:prstGeom prst="line">
            <a:avLst/>
          </a:prstGeom>
          <a:noFill/>
          <a:ln w="15875" algn="ctr">
            <a:solidFill>
              <a:srgbClr val="151C77"/>
            </a:solidFill>
            <a:round/>
            <a:headEnd/>
            <a:tailEnd/>
          </a:ln>
        </p:spPr>
      </p:cxnSp>
      <p:cxnSp>
        <p:nvCxnSpPr>
          <p:cNvPr id="12" name="Straight Connector 10"/>
          <p:cNvCxnSpPr>
            <a:cxnSpLocks noChangeShapeType="1"/>
          </p:cNvCxnSpPr>
          <p:nvPr userDrawn="1"/>
        </p:nvCxnSpPr>
        <p:spPr bwMode="auto">
          <a:xfrm>
            <a:off x="227648" y="4073406"/>
            <a:ext cx="8686800" cy="0"/>
          </a:xfrm>
          <a:prstGeom prst="line">
            <a:avLst/>
          </a:prstGeom>
          <a:noFill/>
          <a:ln w="15875" algn="ctr">
            <a:solidFill>
              <a:srgbClr val="151C77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74320" y="1419225"/>
            <a:ext cx="4297680" cy="365760"/>
          </a:xfrm>
        </p:spPr>
        <p:txBody>
          <a:bodyPr/>
          <a:lstStyle>
            <a:lvl1pPr algn="ctr">
              <a:spcBef>
                <a:spcPts val="0"/>
              </a:spcBef>
              <a:buNone/>
              <a:defRPr u="sng"/>
            </a:lvl1pPr>
            <a:lvl2pPr>
              <a:spcBef>
                <a:spcPts val="0"/>
              </a:spcBef>
              <a:buNone/>
              <a:defRPr/>
            </a:lvl2pPr>
            <a:lvl3pPr>
              <a:spcBef>
                <a:spcPts val="0"/>
              </a:spcBef>
              <a:buNone/>
              <a:defRPr/>
            </a:lvl3pPr>
            <a:lvl4pPr>
              <a:spcBef>
                <a:spcPts val="0"/>
              </a:spcBef>
              <a:buNone/>
              <a:defRPr/>
            </a:lvl4pPr>
            <a:lvl5pPr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72000" y="1417320"/>
            <a:ext cx="4297680" cy="365760"/>
          </a:xfrm>
        </p:spPr>
        <p:txBody>
          <a:bodyPr/>
          <a:lstStyle>
            <a:lvl1pPr algn="ctr">
              <a:spcBef>
                <a:spcPts val="0"/>
              </a:spcBef>
              <a:buNone/>
              <a:defRPr u="sng"/>
            </a:lvl1pPr>
            <a:lvl2pPr>
              <a:spcBef>
                <a:spcPts val="0"/>
              </a:spcBef>
              <a:buNone/>
              <a:defRPr/>
            </a:lvl2pPr>
            <a:lvl3pPr>
              <a:spcBef>
                <a:spcPts val="0"/>
              </a:spcBef>
              <a:buNone/>
              <a:defRPr/>
            </a:lvl3pPr>
            <a:lvl4pPr>
              <a:spcBef>
                <a:spcPts val="0"/>
              </a:spcBef>
              <a:buNone/>
              <a:defRPr/>
            </a:lvl4pPr>
            <a:lvl5pPr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276225" y="1785938"/>
            <a:ext cx="4297680" cy="2011680"/>
          </a:xfrm>
        </p:spPr>
        <p:txBody>
          <a:bodyPr/>
          <a:lstStyle>
            <a:lvl1pPr>
              <a:defRPr sz="1800"/>
            </a:lvl1pPr>
            <a:lvl2pPr>
              <a:spcBef>
                <a:spcPts val="300"/>
              </a:spcBef>
              <a:defRPr sz="1800"/>
            </a:lvl2pPr>
            <a:lvl3pPr>
              <a:spcBef>
                <a:spcPts val="300"/>
              </a:spcBef>
              <a:defRPr sz="1800"/>
            </a:lvl3pPr>
            <a:lvl4pPr>
              <a:spcBef>
                <a:spcPts val="300"/>
              </a:spcBef>
              <a:defRPr sz="1800"/>
            </a:lvl4pPr>
            <a:lvl5pPr>
              <a:spcBef>
                <a:spcPts val="300"/>
              </a:spcBef>
              <a:buClr>
                <a:srgbClr val="151C77"/>
              </a:buClr>
              <a:defRPr sz="18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4572000" y="4623004"/>
            <a:ext cx="4297680" cy="1613204"/>
          </a:xfrm>
        </p:spPr>
        <p:txBody>
          <a:bodyPr/>
          <a:lstStyle>
            <a:lvl1pPr>
              <a:defRPr sz="1800"/>
            </a:lvl1pPr>
            <a:lvl2pPr>
              <a:spcBef>
                <a:spcPts val="300"/>
              </a:spcBef>
              <a:defRPr sz="1800"/>
            </a:lvl2pPr>
            <a:lvl3pPr>
              <a:spcBef>
                <a:spcPts val="300"/>
              </a:spcBef>
              <a:defRPr sz="1800"/>
            </a:lvl3pPr>
            <a:lvl4pPr>
              <a:spcBef>
                <a:spcPts val="300"/>
              </a:spcBef>
              <a:defRPr sz="1800"/>
            </a:lvl4pPr>
            <a:lvl5pPr>
              <a:spcBef>
                <a:spcPts val="300"/>
              </a:spcBef>
              <a:buClr>
                <a:srgbClr val="151C77"/>
              </a:buClr>
              <a:defRPr sz="18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276225" y="4623004"/>
            <a:ext cx="4297680" cy="1613204"/>
          </a:xfrm>
        </p:spPr>
        <p:txBody>
          <a:bodyPr/>
          <a:lstStyle>
            <a:lvl1pPr>
              <a:defRPr sz="1800"/>
            </a:lvl1pPr>
            <a:lvl2pPr>
              <a:spcBef>
                <a:spcPts val="300"/>
              </a:spcBef>
              <a:defRPr sz="1800"/>
            </a:lvl2pPr>
            <a:lvl3pPr>
              <a:spcBef>
                <a:spcPts val="300"/>
              </a:spcBef>
              <a:defRPr sz="1800"/>
            </a:lvl3pPr>
            <a:lvl4pPr>
              <a:spcBef>
                <a:spcPts val="300"/>
              </a:spcBef>
              <a:defRPr sz="1800"/>
            </a:lvl4pPr>
            <a:lvl5pPr>
              <a:spcBef>
                <a:spcPts val="300"/>
              </a:spcBef>
              <a:buClr>
                <a:srgbClr val="151C77"/>
              </a:buClr>
              <a:defRPr sz="18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4572000" y="1783080"/>
            <a:ext cx="4297680" cy="2011680"/>
          </a:xfrm>
        </p:spPr>
        <p:txBody>
          <a:bodyPr/>
          <a:lstStyle>
            <a:lvl1pPr>
              <a:defRPr sz="1800"/>
            </a:lvl1pPr>
            <a:lvl2pPr>
              <a:spcBef>
                <a:spcPts val="300"/>
              </a:spcBef>
              <a:defRPr sz="1800"/>
            </a:lvl2pPr>
            <a:lvl3pPr>
              <a:spcBef>
                <a:spcPts val="300"/>
              </a:spcBef>
              <a:defRPr sz="1800"/>
            </a:lvl3pPr>
            <a:lvl4pPr>
              <a:spcBef>
                <a:spcPts val="300"/>
              </a:spcBef>
              <a:defRPr sz="1800"/>
            </a:lvl4pPr>
            <a:lvl5pPr>
              <a:spcBef>
                <a:spcPts val="300"/>
              </a:spcBef>
              <a:buClr>
                <a:srgbClr val="151C77"/>
              </a:buClr>
              <a:defRPr sz="18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274320" y="4081427"/>
            <a:ext cx="4297680" cy="365760"/>
          </a:xfrm>
        </p:spPr>
        <p:txBody>
          <a:bodyPr/>
          <a:lstStyle>
            <a:lvl1pPr algn="ctr">
              <a:spcBef>
                <a:spcPts val="0"/>
              </a:spcBef>
              <a:buNone/>
              <a:defRPr u="sng"/>
            </a:lvl1pPr>
            <a:lvl2pPr>
              <a:spcBef>
                <a:spcPts val="0"/>
              </a:spcBef>
              <a:buNone/>
              <a:defRPr/>
            </a:lvl2pPr>
            <a:lvl3pPr>
              <a:spcBef>
                <a:spcPts val="0"/>
              </a:spcBef>
              <a:buNone/>
              <a:defRPr/>
            </a:lvl3pPr>
            <a:lvl4pPr>
              <a:spcBef>
                <a:spcPts val="0"/>
              </a:spcBef>
              <a:buNone/>
              <a:defRPr/>
            </a:lvl4pPr>
            <a:lvl5pPr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571048" y="4073406"/>
            <a:ext cx="4297680" cy="365760"/>
          </a:xfrm>
        </p:spPr>
        <p:txBody>
          <a:bodyPr/>
          <a:lstStyle>
            <a:lvl1pPr algn="ctr">
              <a:spcBef>
                <a:spcPts val="0"/>
              </a:spcBef>
              <a:buNone/>
              <a:defRPr u="sng"/>
            </a:lvl1pPr>
            <a:lvl2pPr>
              <a:spcBef>
                <a:spcPts val="0"/>
              </a:spcBef>
              <a:buNone/>
              <a:defRPr/>
            </a:lvl2pPr>
            <a:lvl3pPr>
              <a:spcBef>
                <a:spcPts val="0"/>
              </a:spcBef>
              <a:buNone/>
              <a:defRPr/>
            </a:lvl3pPr>
            <a:lvl4pPr>
              <a:spcBef>
                <a:spcPts val="0"/>
              </a:spcBef>
              <a:buNone/>
              <a:defRPr/>
            </a:lvl4pPr>
            <a:lvl5pPr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As of: </a:t>
            </a:r>
            <a:endParaRPr lang="en-US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28C93-F52F-4FC7-B8A4-5B955FE65261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Issu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ChangeShapeType="1"/>
          </p:cNvCxnSpPr>
          <p:nvPr userDrawn="1"/>
        </p:nvCxnSpPr>
        <p:spPr bwMode="auto">
          <a:xfrm>
            <a:off x="4572000" y="1371600"/>
            <a:ext cx="0" cy="5029200"/>
          </a:xfrm>
          <a:prstGeom prst="line">
            <a:avLst/>
          </a:prstGeom>
          <a:noFill/>
          <a:ln w="15875" algn="ctr">
            <a:solidFill>
              <a:srgbClr val="151C77"/>
            </a:solidFill>
            <a:round/>
            <a:headEnd/>
            <a:tailEnd/>
          </a:ln>
        </p:spPr>
      </p:cxnSp>
      <p:cxnSp>
        <p:nvCxnSpPr>
          <p:cNvPr id="10" name="Straight Connector 10"/>
          <p:cNvCxnSpPr>
            <a:cxnSpLocks noChangeShapeType="1"/>
          </p:cNvCxnSpPr>
          <p:nvPr userDrawn="1"/>
        </p:nvCxnSpPr>
        <p:spPr bwMode="auto">
          <a:xfrm>
            <a:off x="228600" y="1809750"/>
            <a:ext cx="8686800" cy="0"/>
          </a:xfrm>
          <a:prstGeom prst="line">
            <a:avLst/>
          </a:prstGeom>
          <a:noFill/>
          <a:ln w="15875" algn="ctr">
            <a:solidFill>
              <a:srgbClr val="151C77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74320" y="1419225"/>
            <a:ext cx="4297680" cy="365760"/>
          </a:xfrm>
        </p:spPr>
        <p:txBody>
          <a:bodyPr/>
          <a:lstStyle>
            <a:lvl1pPr algn="ctr">
              <a:spcBef>
                <a:spcPts val="0"/>
              </a:spcBef>
              <a:buNone/>
              <a:defRPr u="none"/>
            </a:lvl1pPr>
            <a:lvl2pPr>
              <a:spcBef>
                <a:spcPts val="0"/>
              </a:spcBef>
              <a:buNone/>
              <a:defRPr/>
            </a:lvl2pPr>
            <a:lvl3pPr>
              <a:spcBef>
                <a:spcPts val="0"/>
              </a:spcBef>
              <a:buNone/>
              <a:defRPr/>
            </a:lvl3pPr>
            <a:lvl4pPr>
              <a:spcBef>
                <a:spcPts val="0"/>
              </a:spcBef>
              <a:buNone/>
              <a:defRPr/>
            </a:lvl4pPr>
            <a:lvl5pPr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72000" y="1417320"/>
            <a:ext cx="4297680" cy="365760"/>
          </a:xfrm>
        </p:spPr>
        <p:txBody>
          <a:bodyPr/>
          <a:lstStyle>
            <a:lvl1pPr algn="ctr">
              <a:spcBef>
                <a:spcPts val="0"/>
              </a:spcBef>
              <a:buNone/>
              <a:defRPr u="none"/>
            </a:lvl1pPr>
            <a:lvl2pPr>
              <a:spcBef>
                <a:spcPts val="0"/>
              </a:spcBef>
              <a:buNone/>
              <a:defRPr/>
            </a:lvl2pPr>
            <a:lvl3pPr>
              <a:spcBef>
                <a:spcPts val="0"/>
              </a:spcBef>
              <a:buNone/>
              <a:defRPr/>
            </a:lvl3pPr>
            <a:lvl4pPr>
              <a:spcBef>
                <a:spcPts val="0"/>
              </a:spcBef>
              <a:buNone/>
              <a:defRPr/>
            </a:lvl4pPr>
            <a:lvl5pPr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276225" y="1785938"/>
            <a:ext cx="4297680" cy="4572000"/>
          </a:xfrm>
        </p:spPr>
        <p:txBody>
          <a:bodyPr/>
          <a:lstStyle>
            <a:lvl1pPr>
              <a:defRPr sz="1800"/>
            </a:lvl1pPr>
            <a:lvl2pPr>
              <a:spcBef>
                <a:spcPts val="300"/>
              </a:spcBef>
              <a:defRPr sz="1800"/>
            </a:lvl2pPr>
            <a:lvl3pPr>
              <a:spcBef>
                <a:spcPts val="300"/>
              </a:spcBef>
              <a:defRPr sz="1800"/>
            </a:lvl3pPr>
            <a:lvl4pPr>
              <a:spcBef>
                <a:spcPts val="300"/>
              </a:spcBef>
              <a:defRPr sz="1800"/>
            </a:lvl4pPr>
            <a:lvl5pPr>
              <a:spcBef>
                <a:spcPts val="300"/>
              </a:spcBef>
              <a:buClr>
                <a:srgbClr val="151C77"/>
              </a:buClr>
              <a:defRPr sz="18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4572000" y="1783080"/>
            <a:ext cx="4297680" cy="4572000"/>
          </a:xfrm>
        </p:spPr>
        <p:txBody>
          <a:bodyPr/>
          <a:lstStyle>
            <a:lvl1pPr>
              <a:defRPr sz="1800"/>
            </a:lvl1pPr>
            <a:lvl2pPr>
              <a:spcBef>
                <a:spcPts val="300"/>
              </a:spcBef>
              <a:defRPr sz="1800"/>
            </a:lvl2pPr>
            <a:lvl3pPr>
              <a:spcBef>
                <a:spcPts val="300"/>
              </a:spcBef>
              <a:defRPr sz="1800"/>
            </a:lvl3pPr>
            <a:lvl4pPr>
              <a:spcBef>
                <a:spcPts val="300"/>
              </a:spcBef>
              <a:defRPr sz="1800"/>
            </a:lvl4pPr>
            <a:lvl5pPr>
              <a:spcBef>
                <a:spcPts val="300"/>
              </a:spcBef>
              <a:buClr>
                <a:srgbClr val="151C77"/>
              </a:buClr>
              <a:defRPr sz="18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As of: 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9D27A-86C1-4FF9-9256-02E4721A01A0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Stop Light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ChangeShapeType="1"/>
          </p:cNvCxnSpPr>
          <p:nvPr userDrawn="1"/>
        </p:nvCxnSpPr>
        <p:spPr bwMode="auto">
          <a:xfrm>
            <a:off x="1188720" y="1371600"/>
            <a:ext cx="0" cy="5029200"/>
          </a:xfrm>
          <a:prstGeom prst="line">
            <a:avLst/>
          </a:prstGeom>
          <a:noFill/>
          <a:ln w="15875" algn="ctr">
            <a:solidFill>
              <a:srgbClr val="151C77"/>
            </a:solidFill>
            <a:round/>
            <a:headEnd/>
            <a:tailEnd/>
          </a:ln>
        </p:spPr>
      </p:cxnSp>
      <p:cxnSp>
        <p:nvCxnSpPr>
          <p:cNvPr id="10" name="Straight Connector 10"/>
          <p:cNvCxnSpPr>
            <a:cxnSpLocks noChangeShapeType="1"/>
          </p:cNvCxnSpPr>
          <p:nvPr userDrawn="1"/>
        </p:nvCxnSpPr>
        <p:spPr bwMode="auto">
          <a:xfrm>
            <a:off x="228600" y="1809750"/>
            <a:ext cx="8686800" cy="0"/>
          </a:xfrm>
          <a:prstGeom prst="line">
            <a:avLst/>
          </a:prstGeom>
          <a:noFill/>
          <a:ln w="15875" algn="ctr">
            <a:solidFill>
              <a:srgbClr val="151C77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74320" y="1419225"/>
            <a:ext cx="1005840" cy="365760"/>
          </a:xfrm>
        </p:spPr>
        <p:txBody>
          <a:bodyPr/>
          <a:lstStyle>
            <a:lvl1pPr algn="ctr">
              <a:spcBef>
                <a:spcPts val="0"/>
              </a:spcBef>
              <a:buNone/>
              <a:defRPr u="none"/>
            </a:lvl1pPr>
            <a:lvl2pPr>
              <a:spcBef>
                <a:spcPts val="0"/>
              </a:spcBef>
              <a:buNone/>
              <a:defRPr/>
            </a:lvl2pPr>
            <a:lvl3pPr>
              <a:spcBef>
                <a:spcPts val="0"/>
              </a:spcBef>
              <a:buNone/>
              <a:defRPr/>
            </a:lvl3pPr>
            <a:lvl4pPr>
              <a:spcBef>
                <a:spcPts val="0"/>
              </a:spcBef>
              <a:buNone/>
              <a:defRPr/>
            </a:lvl4pPr>
            <a:lvl5pPr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188720" y="1417320"/>
            <a:ext cx="7589520" cy="365760"/>
          </a:xfrm>
        </p:spPr>
        <p:txBody>
          <a:bodyPr/>
          <a:lstStyle>
            <a:lvl1pPr algn="l">
              <a:spcBef>
                <a:spcPts val="0"/>
              </a:spcBef>
              <a:buNone/>
              <a:defRPr u="none"/>
            </a:lvl1pPr>
            <a:lvl2pPr>
              <a:spcBef>
                <a:spcPts val="0"/>
              </a:spcBef>
              <a:buNone/>
              <a:defRPr/>
            </a:lvl2pPr>
            <a:lvl3pPr>
              <a:spcBef>
                <a:spcPts val="0"/>
              </a:spcBef>
              <a:buNone/>
              <a:defRPr/>
            </a:lvl3pPr>
            <a:lvl4pPr>
              <a:spcBef>
                <a:spcPts val="0"/>
              </a:spcBef>
              <a:buNone/>
              <a:defRPr/>
            </a:lvl4pPr>
            <a:lvl5pPr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1188720" y="1783080"/>
            <a:ext cx="7589520" cy="4572000"/>
          </a:xfrm>
        </p:spPr>
        <p:txBody>
          <a:bodyPr/>
          <a:lstStyle>
            <a:lvl1pPr>
              <a:spcBef>
                <a:spcPts val="300"/>
              </a:spcBef>
              <a:defRPr sz="1800"/>
            </a:lvl1pPr>
            <a:lvl2pPr>
              <a:spcBef>
                <a:spcPts val="300"/>
              </a:spcBef>
              <a:defRPr sz="1800"/>
            </a:lvl2pPr>
            <a:lvl3pPr>
              <a:spcBef>
                <a:spcPts val="300"/>
              </a:spcBef>
              <a:defRPr sz="1800"/>
            </a:lvl3pPr>
            <a:lvl4pPr>
              <a:spcBef>
                <a:spcPts val="300"/>
              </a:spcBef>
              <a:defRPr sz="1800"/>
            </a:lvl4pPr>
            <a:lvl5pPr>
              <a:spcBef>
                <a:spcPts val="300"/>
              </a:spcBef>
              <a:buClr>
                <a:srgbClr val="151C77"/>
              </a:buClr>
              <a:defRPr sz="18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As of: 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9D27A-86C1-4FF9-9256-02E4721A01A0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solidFill>
                  <a:srgbClr val="969696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As of: </a:t>
            </a:r>
            <a:endParaRPr lang="en-US" dirty="0"/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5246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969696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8A5F2F4-47F1-45F1-B7D6-841D75F8BA9B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9157" name="Text Box 1029"/>
          <p:cNvSpPr txBox="1">
            <a:spLocks noChangeArrowheads="1"/>
          </p:cNvSpPr>
          <p:nvPr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600" b="1" i="1" dirty="0">
                <a:latin typeface="Century Schoolbook" pitchFamily="18" charset="0"/>
                <a:cs typeface="+mn-cs"/>
              </a:rPr>
              <a:t>I n t e g r i t y  -  S e r v i c e  -  E x c e l l e n c e</a:t>
            </a:r>
          </a:p>
        </p:txBody>
      </p:sp>
      <p:sp>
        <p:nvSpPr>
          <p:cNvPr id="1029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663700" y="0"/>
            <a:ext cx="71326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63" name="Line 1035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latin typeface="Arial" pitchFamily="34" charset="0"/>
              <a:cs typeface="+mn-cs"/>
            </a:endParaRPr>
          </a:p>
        </p:txBody>
      </p:sp>
      <p:sp>
        <p:nvSpPr>
          <p:cNvPr id="49164" name="Line 1036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latin typeface="Arial" pitchFamily="34" charset="0"/>
              <a:cs typeface="+mn-cs"/>
            </a:endParaRPr>
          </a:p>
        </p:txBody>
      </p:sp>
      <p:sp>
        <p:nvSpPr>
          <p:cNvPr id="1033" name="Rectangle 104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6225" y="1416050"/>
            <a:ext cx="8397875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0"/>
            <a:r>
              <a:rPr lang="en-US" smtClean="0"/>
              <a:t>2nd Bullet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91440"/>
            <a:ext cx="1106058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50" r:id="rId3"/>
    <p:sldLayoutId id="2147483752" r:id="rId4"/>
    <p:sldLayoutId id="2147483753" r:id="rId5"/>
    <p:sldLayoutId id="2147483760" r:id="rId6"/>
    <p:sldLayoutId id="2147483761" r:id="rId7"/>
    <p:sldLayoutId id="2147483762" r:id="rId8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ts val="6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66738" indent="-282575" algn="l" rtl="0" eaLnBrk="0" fontAlgn="base" hangingPunct="0">
        <a:spcBef>
          <a:spcPts val="3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849313" indent="-282575" algn="l" rtl="0" eaLnBrk="0" fontAlgn="base" hangingPunct="0">
        <a:spcBef>
          <a:spcPts val="3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133475" indent="-282575" algn="l" rtl="0" eaLnBrk="0" fontAlgn="base" hangingPunct="0">
        <a:spcBef>
          <a:spcPts val="3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4pPr>
      <a:lvl5pPr marL="1416050" indent="-282575" algn="l" rtl="0" eaLnBrk="0" fontAlgn="base" hangingPunct="0">
        <a:spcBef>
          <a:spcPts val="3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6"/>
          <p:cNvSpPr>
            <a:spLocks noGrp="1"/>
          </p:cNvSpPr>
          <p:nvPr>
            <p:ph type="ctrTitle"/>
          </p:nvPr>
        </p:nvSpPr>
        <p:spPr>
          <a:xfrm>
            <a:off x="283658" y="1458269"/>
            <a:ext cx="8595360" cy="201168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Drink TEA, Serve TEA: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Leading Through Vision &amp; Values</a:t>
            </a:r>
          </a:p>
        </p:txBody>
      </p:sp>
      <p:sp>
        <p:nvSpPr>
          <p:cNvPr id="6148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313829" y="4817111"/>
            <a:ext cx="6593173" cy="1155241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Colonel J. E. “</a:t>
            </a:r>
            <a:r>
              <a:rPr lang="en-US" dirty="0" err="1" smtClean="0">
                <a:latin typeface="Arial" charset="0"/>
                <a:cs typeface="Arial" charset="0"/>
              </a:rPr>
              <a:t>JayCo</a:t>
            </a:r>
            <a:r>
              <a:rPr lang="en-US" dirty="0" smtClean="0">
                <a:latin typeface="Arial" charset="0"/>
                <a:cs typeface="Arial" charset="0"/>
              </a:rPr>
              <a:t>” </a:t>
            </a:r>
            <a:r>
              <a:rPr lang="en-US" dirty="0" err="1" smtClean="0">
                <a:latin typeface="Arial" charset="0"/>
                <a:cs typeface="Arial" charset="0"/>
              </a:rPr>
              <a:t>Corrothers</a:t>
            </a:r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Director, Financial Management and Comptroller 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 Pacific Air Forces</a:t>
            </a:r>
          </a:p>
        </p:txBody>
      </p:sp>
    </p:spTree>
    <p:extLst>
      <p:ext uri="{BB962C8B-B14F-4D97-AF65-F5344CB8AC3E}">
        <p14:creationId xmlns:p14="http://schemas.microsoft.com/office/powerpoint/2010/main" val="199220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 of March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Drink TEA, Serve TEA</a:t>
            </a:r>
          </a:p>
          <a:p>
            <a:pPr lvl="1"/>
            <a:r>
              <a:rPr lang="en-US" dirty="0" smtClean="0"/>
              <a:t>Trust</a:t>
            </a:r>
          </a:p>
          <a:p>
            <a:pPr lvl="1"/>
            <a:r>
              <a:rPr lang="en-US" dirty="0" smtClean="0"/>
              <a:t>Empowerment</a:t>
            </a:r>
          </a:p>
          <a:p>
            <a:pPr lvl="1"/>
            <a:r>
              <a:rPr lang="en-US" dirty="0" smtClean="0"/>
              <a:t>Accountability</a:t>
            </a:r>
          </a:p>
          <a:p>
            <a:pPr lvl="1"/>
            <a:endParaRPr lang="en-US" dirty="0"/>
          </a:p>
          <a:p>
            <a:r>
              <a:rPr lang="en-US" dirty="0" smtClean="0"/>
              <a:t>Leadership / Followership Traits </a:t>
            </a:r>
          </a:p>
          <a:p>
            <a:pPr lvl="1"/>
            <a:r>
              <a:rPr lang="en-US" dirty="0" smtClean="0"/>
              <a:t>Hunger</a:t>
            </a:r>
          </a:p>
          <a:p>
            <a:pPr lvl="1"/>
            <a:r>
              <a:rPr lang="en-US" dirty="0" smtClean="0"/>
              <a:t>Hustle</a:t>
            </a:r>
          </a:p>
          <a:p>
            <a:pPr lvl="1"/>
            <a:r>
              <a:rPr lang="en-US" dirty="0" smtClean="0"/>
              <a:t>Humility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Personal Philosophy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A687BF-6DB3-4FE7-B518-9DE5AC403096}" type="slidenum">
              <a:rPr lang="en-US" smtClean="0"/>
              <a:pPr>
                <a:defRPr/>
              </a:pPr>
              <a:t>2</a:t>
            </a:fld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42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Drink TEA, Serve TEA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Trust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ost critical element to create / sustain a high performing team</a:t>
            </a:r>
          </a:p>
          <a:p>
            <a:pPr lvl="1"/>
            <a:r>
              <a:rPr lang="en-US" dirty="0" smtClean="0"/>
              <a:t>Multiplier effect</a:t>
            </a:r>
          </a:p>
          <a:p>
            <a:pPr lvl="1"/>
            <a:endParaRPr lang="en-US" dirty="0"/>
          </a:p>
          <a:p>
            <a:r>
              <a:rPr lang="en-US" dirty="0" smtClean="0"/>
              <a:t>Empowerment</a:t>
            </a:r>
          </a:p>
          <a:p>
            <a:pPr lvl="1"/>
            <a:r>
              <a:rPr lang="en-US" dirty="0" smtClean="0"/>
              <a:t>Ultimate </a:t>
            </a:r>
            <a:r>
              <a:rPr lang="en-US" dirty="0"/>
              <a:t>m</a:t>
            </a:r>
            <a:r>
              <a:rPr lang="en-US" dirty="0" smtClean="0"/>
              <a:t>anifestation of trust</a:t>
            </a:r>
          </a:p>
          <a:p>
            <a:pPr lvl="1"/>
            <a:r>
              <a:rPr lang="en-US" dirty="0" smtClean="0"/>
              <a:t>Go slow to go fast</a:t>
            </a:r>
          </a:p>
          <a:p>
            <a:pPr lvl="1"/>
            <a:endParaRPr lang="en-US" dirty="0"/>
          </a:p>
          <a:p>
            <a:r>
              <a:rPr lang="en-US" dirty="0" smtClean="0"/>
              <a:t>Accountability</a:t>
            </a:r>
          </a:p>
          <a:p>
            <a:pPr lvl="1"/>
            <a:r>
              <a:rPr lang="en-US" dirty="0" smtClean="0"/>
              <a:t>Essential element to ownership and performance</a:t>
            </a:r>
          </a:p>
          <a:p>
            <a:pPr lvl="1"/>
            <a:r>
              <a:rPr lang="en-US" dirty="0" smtClean="0"/>
              <a:t>People are watching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A687BF-6DB3-4FE7-B518-9DE5AC403096}" type="slidenum">
              <a:rPr lang="en-US" smtClean="0"/>
              <a:pPr>
                <a:defRPr/>
              </a:pPr>
              <a:t>3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419461"/>
            <a:ext cx="9131300" cy="42489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68580" tIns="34290" rIns="68580" bIns="34290" anchor="ctr"/>
          <a:lstStyle/>
          <a:p>
            <a:pPr lvl="0" algn="ctr" eaLnBrk="0" hangingPunct="0">
              <a:buClr>
                <a:srgbClr val="151C77"/>
              </a:buClr>
              <a:buSzPct val="80000"/>
              <a:defRPr/>
            </a:pPr>
            <a:r>
              <a:rPr lang="en-US" sz="1780" b="1" i="1" kern="0" dirty="0" smtClean="0">
                <a:solidFill>
                  <a:srgbClr val="FFFFFF"/>
                </a:solidFill>
                <a:latin typeface="Arial"/>
              </a:rPr>
              <a:t>Drink TEA, Serve TEA = A Recipe For Your Team to Thrive!</a:t>
            </a:r>
            <a:endParaRPr lang="en-US" sz="1780" b="1" i="1" kern="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601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/ Followership</a:t>
            </a:r>
            <a:br>
              <a:rPr lang="en-US" dirty="0" smtClean="0"/>
            </a:br>
            <a:r>
              <a:rPr lang="en-US" dirty="0" smtClean="0"/>
              <a:t>- A 3H 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Hunger</a:t>
            </a:r>
          </a:p>
          <a:p>
            <a:pPr lvl="1"/>
            <a:r>
              <a:rPr lang="en-US" dirty="0" smtClean="0"/>
              <a:t>Drive and grit</a:t>
            </a:r>
          </a:p>
          <a:p>
            <a:pPr lvl="1"/>
            <a:endParaRPr lang="en-US" dirty="0"/>
          </a:p>
          <a:p>
            <a:r>
              <a:rPr lang="en-US" dirty="0" smtClean="0"/>
              <a:t>Hustle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great equalizer</a:t>
            </a:r>
          </a:p>
          <a:p>
            <a:pPr lvl="1"/>
            <a:endParaRPr lang="en-US" dirty="0"/>
          </a:p>
          <a:p>
            <a:r>
              <a:rPr lang="en-US" dirty="0" smtClean="0"/>
              <a:t>Humility</a:t>
            </a:r>
          </a:p>
          <a:p>
            <a:pPr lvl="1"/>
            <a:r>
              <a:rPr lang="en-US" dirty="0" smtClean="0"/>
              <a:t>Confidence vs. arrogance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A687BF-6DB3-4FE7-B518-9DE5AC403096}" type="slidenum">
              <a:rPr lang="en-US" smtClean="0"/>
              <a:pPr>
                <a:defRPr/>
              </a:pPr>
              <a:t>4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419461"/>
            <a:ext cx="9131300" cy="42489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68580" tIns="34290" rIns="68580" bIns="34290" anchor="ctr"/>
          <a:lstStyle/>
          <a:p>
            <a:pPr lvl="0" algn="ctr" eaLnBrk="0" hangingPunct="0">
              <a:buClr>
                <a:srgbClr val="151C77"/>
              </a:buClr>
              <a:buSzPct val="80000"/>
              <a:defRPr/>
            </a:pPr>
            <a:r>
              <a:rPr lang="en-US" sz="1780" b="1" i="1" kern="0" dirty="0" smtClean="0">
                <a:solidFill>
                  <a:srgbClr val="FFFFFF"/>
                </a:solidFill>
                <a:latin typeface="Arial"/>
              </a:rPr>
              <a:t>Be Mindful of Your Echo &amp; Example: Show Hunger, Hustle and Humility</a:t>
            </a:r>
            <a:endParaRPr lang="en-US" sz="1780" b="1" i="1" kern="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094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Commit to being better tomorrow than you are today</a:t>
            </a:r>
          </a:p>
          <a:p>
            <a:pPr lvl="1"/>
            <a:r>
              <a:rPr lang="en-US" dirty="0" smtClean="0"/>
              <a:t>Reflect</a:t>
            </a:r>
          </a:p>
          <a:p>
            <a:pPr lvl="1"/>
            <a:r>
              <a:rPr lang="en-US" dirty="0" smtClean="0"/>
              <a:t>Forgive</a:t>
            </a:r>
          </a:p>
          <a:p>
            <a:pPr lvl="1"/>
            <a:r>
              <a:rPr lang="en-US" dirty="0" smtClean="0"/>
              <a:t>Be courageous</a:t>
            </a:r>
          </a:p>
          <a:p>
            <a:pPr lvl="1"/>
            <a:endParaRPr lang="en-US" dirty="0"/>
          </a:p>
          <a:p>
            <a:r>
              <a:rPr lang="en-US" dirty="0" smtClean="0"/>
              <a:t>Use your voice</a:t>
            </a:r>
          </a:p>
          <a:p>
            <a:pPr lvl="1"/>
            <a:r>
              <a:rPr lang="en-US" dirty="0" smtClean="0"/>
              <a:t>Respect and seek out the voice of others</a:t>
            </a:r>
          </a:p>
          <a:p>
            <a:pPr lvl="1"/>
            <a:endParaRPr lang="en-US" dirty="0"/>
          </a:p>
          <a:p>
            <a:r>
              <a:rPr lang="en-US" dirty="0" smtClean="0"/>
              <a:t>One Team, One Fight</a:t>
            </a:r>
          </a:p>
          <a:p>
            <a:pPr lvl="1"/>
            <a:r>
              <a:rPr lang="en-US" dirty="0" smtClean="0"/>
              <a:t>Competition vs Collaboration</a:t>
            </a:r>
          </a:p>
          <a:p>
            <a:pPr lvl="1"/>
            <a:endParaRPr lang="en-US" dirty="0"/>
          </a:p>
          <a:p>
            <a:r>
              <a:rPr lang="en-US" dirty="0" smtClean="0"/>
              <a:t>Seek harmony in the various roles you fill</a:t>
            </a:r>
          </a:p>
          <a:p>
            <a:pPr lvl="1"/>
            <a:endParaRPr lang="en-US" dirty="0"/>
          </a:p>
          <a:p>
            <a:pPr marL="3175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A687BF-6DB3-4FE7-B518-9DE5AC403096}" type="slidenum">
              <a:rPr lang="en-US" smtClean="0"/>
              <a:pPr>
                <a:defRPr/>
              </a:pPr>
              <a:t>5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419461"/>
            <a:ext cx="9131300" cy="42489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68580" tIns="34290" rIns="68580" bIns="34290" anchor="ctr"/>
          <a:lstStyle/>
          <a:p>
            <a:pPr lvl="0" algn="ctr" eaLnBrk="0" hangingPunct="0">
              <a:buClr>
                <a:srgbClr val="151C77"/>
              </a:buClr>
              <a:buSzPct val="80000"/>
              <a:defRPr/>
            </a:pPr>
            <a:r>
              <a:rPr lang="en-US" sz="1780" b="1" i="1" kern="0" dirty="0" smtClean="0">
                <a:solidFill>
                  <a:srgbClr val="FFFFFF"/>
                </a:solidFill>
                <a:latin typeface="Arial"/>
              </a:rPr>
              <a:t>Commit To Being Better Tomorrow Than Today – Personally &amp; Professionally</a:t>
            </a:r>
            <a:endParaRPr lang="en-US" sz="1780" b="1" i="1" kern="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461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A687BF-6DB3-4FE7-B518-9DE5AC403096}" type="slidenum">
              <a:rPr lang="en-US" smtClean="0"/>
              <a:pPr>
                <a:defRPr/>
              </a:pPr>
              <a:t>6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51857"/>
            <a:ext cx="9131300" cy="5171803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endParaRPr lang="en-US" sz="2000" b="1" i="1" dirty="0" smtClean="0">
              <a:solidFill>
                <a:srgbClr val="002060"/>
              </a:solidFill>
            </a:endParaRPr>
          </a:p>
          <a:p>
            <a:endParaRPr lang="en-US" sz="2000" b="1" i="1" dirty="0">
              <a:solidFill>
                <a:srgbClr val="002060"/>
              </a:solidFill>
            </a:endParaRPr>
          </a:p>
          <a:p>
            <a:pPr marL="914400" defTabSz="777875"/>
            <a:endParaRPr lang="en-US" sz="2000" b="1" i="1" dirty="0" smtClean="0">
              <a:solidFill>
                <a:srgbClr val="002060"/>
              </a:solidFill>
            </a:endParaRPr>
          </a:p>
          <a:p>
            <a:pPr marL="914400" defTabSz="777875"/>
            <a:endParaRPr lang="en-US" sz="2000" b="1" i="1" dirty="0">
              <a:solidFill>
                <a:srgbClr val="002060"/>
              </a:solidFill>
            </a:endParaRPr>
          </a:p>
          <a:p>
            <a:pPr marL="914400" defTabSz="777875"/>
            <a:endParaRPr lang="en-US" sz="2000" b="1" i="1" dirty="0" smtClean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77340"/>
            <a:ext cx="86182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defTabSz="777875"/>
            <a:r>
              <a:rPr lang="en-US" sz="3600" b="1" i="1" dirty="0" smtClean="0">
                <a:solidFill>
                  <a:srgbClr val="002060"/>
                </a:solidFill>
              </a:rPr>
              <a:t>“Go farther, go further, go harder.</a:t>
            </a:r>
          </a:p>
          <a:p>
            <a:pPr marL="914400" defTabSz="777875"/>
            <a:r>
              <a:rPr lang="en-US" sz="3600" b="1" i="1" dirty="0" smtClean="0">
                <a:solidFill>
                  <a:srgbClr val="002060"/>
                </a:solidFill>
              </a:rPr>
              <a:t>Is that not why we came, if not, why bother</a:t>
            </a:r>
            <a:r>
              <a:rPr lang="en-US" sz="3600" b="1" i="1" dirty="0">
                <a:solidFill>
                  <a:srgbClr val="002060"/>
                </a:solidFill>
              </a:rPr>
              <a:t>?</a:t>
            </a:r>
            <a:r>
              <a:rPr lang="en-US" sz="3600" b="1" i="1" dirty="0" smtClean="0">
                <a:solidFill>
                  <a:srgbClr val="002060"/>
                </a:solidFill>
              </a:rPr>
              <a:t>”</a:t>
            </a:r>
            <a:endParaRPr lang="en-US" sz="3600" b="1" i="1" dirty="0">
              <a:solidFill>
                <a:srgbClr val="002060"/>
              </a:solidFill>
            </a:endParaRPr>
          </a:p>
          <a:p>
            <a:pPr marL="914400" defTabSz="777875"/>
            <a:endParaRPr lang="en-US" sz="3600" b="1" i="1" dirty="0">
              <a:solidFill>
                <a:srgbClr val="002060"/>
              </a:solidFill>
            </a:endParaRPr>
          </a:p>
          <a:p>
            <a:pPr marL="914400" defTabSz="777875"/>
            <a:r>
              <a:rPr lang="en-US" sz="3600" b="1" i="1" dirty="0">
                <a:solidFill>
                  <a:srgbClr val="002060"/>
                </a:solidFill>
              </a:rPr>
              <a:t> </a:t>
            </a:r>
            <a:r>
              <a:rPr lang="en-US" sz="3600" b="1" dirty="0">
                <a:solidFill>
                  <a:srgbClr val="002060"/>
                </a:solidFill>
              </a:rPr>
              <a:t>– </a:t>
            </a:r>
            <a:r>
              <a:rPr lang="en-US" sz="3600" b="1" dirty="0" smtClean="0">
                <a:solidFill>
                  <a:srgbClr val="002060"/>
                </a:solidFill>
              </a:rPr>
              <a:t>Lil Wayne (Mr. Carter)</a:t>
            </a:r>
            <a:endParaRPr lang="en-US" sz="3600" b="1" dirty="0">
              <a:solidFill>
                <a:srgbClr val="002060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0574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SAF(Unclas)">
  <a:themeElements>
    <a:clrScheme name="USAF(Unclas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SAF(Unclas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USAF(Unclas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F(Unclas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1464F6924784449B4B2C5DAE8ADD8E" ma:contentTypeVersion="13" ma:contentTypeDescription="Create a new document." ma:contentTypeScope="" ma:versionID="79d3560435c53f3ec7e83ea1d28bcf67">
  <xsd:schema xmlns:xsd="http://www.w3.org/2001/XMLSchema" xmlns:xs="http://www.w3.org/2001/XMLSchema" xmlns:p="http://schemas.microsoft.com/office/2006/metadata/properties" xmlns:ns1="http://schemas.microsoft.com/sharepoint/v3" xmlns:ns3="38b1f534-01a8-480a-ad5a-cb5f78d1504b" xmlns:ns4="44c313b3-6738-4527-a952-b1f8f7dc4d20" targetNamespace="http://schemas.microsoft.com/office/2006/metadata/properties" ma:root="true" ma:fieldsID="8161f8b9b828a3928c963d7c5eb2bbac" ns1:_="" ns3:_="" ns4:_="">
    <xsd:import namespace="http://schemas.microsoft.com/sharepoint/v3"/>
    <xsd:import namespace="38b1f534-01a8-480a-ad5a-cb5f78d1504b"/>
    <xsd:import namespace="44c313b3-6738-4527-a952-b1f8f7dc4d2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b1f534-01a8-480a-ad5a-cb5f78d150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c313b3-6738-4527-a952-b1f8f7dc4d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98A507-8CA7-4169-BBF2-B9A8656F8546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44c313b3-6738-4527-a952-b1f8f7dc4d20"/>
    <ds:schemaRef ds:uri="38b1f534-01a8-480a-ad5a-cb5f78d1504b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664FC10-FB00-4972-BBE3-4528EEBC15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9A279A-C0BD-45A1-9F5E-7913360764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8b1f534-01a8-480a-ad5a-cb5f78d1504b"/>
    <ds:schemaRef ds:uri="44c313b3-6738-4527-a952-b1f8f7dc4d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41604</TotalTime>
  <Words>230</Words>
  <Application>Microsoft Office PowerPoint</Application>
  <PresentationFormat>On-screen Show (4:3)</PresentationFormat>
  <Paragraphs>67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Schoolbook</vt:lpstr>
      <vt:lpstr>Times New Roman</vt:lpstr>
      <vt:lpstr>Wingdings</vt:lpstr>
      <vt:lpstr>USAF(Unclas)</vt:lpstr>
      <vt:lpstr>Drink TEA, Serve TEA: Leading Through Vision &amp; Values</vt:lpstr>
      <vt:lpstr>Route of March</vt:lpstr>
      <vt:lpstr>Drink TEA, Serve TEA</vt:lpstr>
      <vt:lpstr>Leadership / Followership - A 3H Approach </vt:lpstr>
      <vt:lpstr>Personal Philosophy</vt:lpstr>
      <vt:lpstr>PowerPoint Presentation</vt:lpstr>
    </vt:vector>
  </TitlesOfParts>
  <Company>HQ USAF/______, Pentagon, DC 20330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J. E. Corrothers</dc:creator>
  <cp:lastModifiedBy>MILLER, WILLIAM M CIV USAF AFRC 301 FW/FM</cp:lastModifiedBy>
  <cp:revision>1568</cp:revision>
  <cp:lastPrinted>2021-03-30T22:43:39Z</cp:lastPrinted>
  <dcterms:created xsi:type="dcterms:W3CDTF">2000-04-26T18:38:01Z</dcterms:created>
  <dcterms:modified xsi:type="dcterms:W3CDTF">2021-08-26T18:09:45Z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0x010100DD1464F6924784449B4B2C5DAE8ADD8E</vt:lpwstr>
  </property>
</Properties>
</file>