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80" r:id="rId4"/>
    <p:sldMasterId id="2147485780" r:id="rId5"/>
    <p:sldMasterId id="2147485791" r:id="rId6"/>
  </p:sldMasterIdLst>
  <p:notesMasterIdLst>
    <p:notesMasterId r:id="rId19"/>
  </p:notesMasterIdLst>
  <p:handoutMasterIdLst>
    <p:handoutMasterId r:id="rId20"/>
  </p:handoutMasterIdLst>
  <p:sldIdLst>
    <p:sldId id="377" r:id="rId7"/>
    <p:sldId id="379" r:id="rId8"/>
    <p:sldId id="380" r:id="rId9"/>
    <p:sldId id="381" r:id="rId10"/>
    <p:sldId id="382" r:id="rId11"/>
    <p:sldId id="383" r:id="rId12"/>
    <p:sldId id="384" r:id="rId13"/>
    <p:sldId id="389" r:id="rId14"/>
    <p:sldId id="385" r:id="rId15"/>
    <p:sldId id="387" r:id="rId16"/>
    <p:sldId id="388" r:id="rId17"/>
    <p:sldId id="38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E37E4E-3024-47FF-8529-2094926E06D1}">
          <p14:sldIdLst>
            <p14:sldId id="377"/>
            <p14:sldId id="379"/>
            <p14:sldId id="380"/>
            <p14:sldId id="381"/>
            <p14:sldId id="382"/>
            <p14:sldId id="383"/>
            <p14:sldId id="384"/>
            <p14:sldId id="389"/>
            <p14:sldId id="385"/>
            <p14:sldId id="387"/>
            <p14:sldId id="388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A7"/>
    <a:srgbClr val="0000FF"/>
    <a:srgbClr val="0000CC"/>
    <a:srgbClr val="0066FF"/>
    <a:srgbClr val="1F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9" autoAdjust="0"/>
    <p:restoredTop sz="94660"/>
  </p:normalViewPr>
  <p:slideViewPr>
    <p:cSldViewPr>
      <p:cViewPr varScale="1">
        <p:scale>
          <a:sx n="109" d="100"/>
          <a:sy n="109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90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783" y="3"/>
            <a:ext cx="30390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22"/>
            <a:ext cx="30390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783" y="8829022"/>
            <a:ext cx="30390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E0F40D-4CBD-4905-8B84-70EFB82B7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5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90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783" y="3"/>
            <a:ext cx="30390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6115"/>
            <a:ext cx="5607038" cy="418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22"/>
            <a:ext cx="30390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783" y="8829022"/>
            <a:ext cx="30390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1" tIns="45831" rIns="91661" bIns="458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307B3B-81B9-4796-BB24-ED4553061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2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E8BDC4-C072-4C50-B645-FA1AC5175F5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234750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009F11-0C47-4490-B99B-93D6173B61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108932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009F11-0C47-4490-B99B-93D6173B61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395281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565282-E69F-46FB-BC63-078AB85C85D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240349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677974-76D2-4611-96BC-742B52815E1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188095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BA1C83-E53A-42AE-878F-957617642B5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97443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07E42E-E5F8-4B1B-B9C6-EBDE59E97A5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382884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CDA0D4-F3F7-4043-B7AB-67CF5A82357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157676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CDA0D4-F3F7-4043-B7AB-67CF5A82357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346812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4BC233-2585-44C1-A1BE-3496A749C9D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228521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9C3B4B-C390-4979-A499-773A8C89A9E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Lumpkin</a:t>
            </a:r>
          </a:p>
        </p:txBody>
      </p:sp>
    </p:spTree>
    <p:extLst>
      <p:ext uri="{BB962C8B-B14F-4D97-AF65-F5344CB8AC3E}">
        <p14:creationId xmlns:p14="http://schemas.microsoft.com/office/powerpoint/2010/main" val="224992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2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Picture 13" descr="afsymbo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352800"/>
            <a:ext cx="37449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7" y="1524000"/>
            <a:ext cx="8486775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ubTitle" idx="1"/>
          </p:nvPr>
        </p:nvSpPr>
        <p:spPr>
          <a:xfrm>
            <a:off x="4095751" y="3924300"/>
            <a:ext cx="4495800" cy="104775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17348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8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A5C7-52C9-4DF3-BF68-6B730BB2884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2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1219200" y="268288"/>
            <a:ext cx="792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i="1" dirty="0">
                <a:solidFill>
                  <a:srgbClr val="000000"/>
                </a:solidFill>
                <a:cs typeface="Arial" charset="0"/>
              </a:rPr>
              <a:t>United States Air Force Reserve</a:t>
            </a:r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1270000" y="9906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 n t e g r i t y  -  S e r v i c e  -  E x c e l </a:t>
            </a:r>
            <a:r>
              <a:rPr lang="en-US" alt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l</a:t>
            </a:r>
            <a:r>
              <a:rPr lang="en-US" alt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e n c e</a:t>
            </a:r>
          </a:p>
        </p:txBody>
      </p:sp>
      <p:pic>
        <p:nvPicPr>
          <p:cNvPr id="11" name="Picture 13" descr="afsymbo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352800"/>
            <a:ext cx="37449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524000"/>
            <a:ext cx="8486775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8664575" y="6524625"/>
            <a:ext cx="43338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B222-A339-43AE-8D1A-A7B558EFCD5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 rot="5400000">
            <a:off x="3171825" y="2085975"/>
            <a:ext cx="304800" cy="6648450"/>
          </a:xfrm>
          <a:prstGeom prst="rect">
            <a:avLst/>
          </a:prstGeom>
          <a:solidFill>
            <a:srgbClr val="0C2D8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Details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3509" y="5522893"/>
            <a:ext cx="1318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Objective: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Measures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Data Source</a:t>
            </a: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6" name="trdChartImage"/>
          <p:cNvSpPr>
            <a:spLocks noGrp="1"/>
          </p:cNvSpPr>
          <p:nvPr>
            <p:ph type="pic" sz="quarter" idx="12"/>
          </p:nvPr>
        </p:nvSpPr>
        <p:spPr>
          <a:xfrm>
            <a:off x="28575" y="962025"/>
            <a:ext cx="66294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rdObjective"/>
          <p:cNvSpPr>
            <a:spLocks noGrp="1"/>
          </p:cNvSpPr>
          <p:nvPr>
            <p:ph type="body" sz="quarter" idx="16"/>
          </p:nvPr>
        </p:nvSpPr>
        <p:spPr>
          <a:xfrm>
            <a:off x="1621970" y="5562600"/>
            <a:ext cx="5007430" cy="228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rdMeasures"/>
          <p:cNvSpPr>
            <a:spLocks noGrp="1"/>
          </p:cNvSpPr>
          <p:nvPr>
            <p:ph type="body" sz="quarter" idx="17"/>
          </p:nvPr>
        </p:nvSpPr>
        <p:spPr>
          <a:xfrm>
            <a:off x="1621970" y="5791200"/>
            <a:ext cx="5007430" cy="228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rdDataSource"/>
          <p:cNvSpPr>
            <a:spLocks noGrp="1"/>
          </p:cNvSpPr>
          <p:nvPr>
            <p:ph type="body" sz="quarter" idx="18"/>
          </p:nvPr>
        </p:nvSpPr>
        <p:spPr>
          <a:xfrm>
            <a:off x="1621970" y="6019800"/>
            <a:ext cx="5007430" cy="228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rdCounterMeasure"/>
          <p:cNvSpPr>
            <a:spLocks noGrp="1"/>
          </p:cNvSpPr>
          <p:nvPr>
            <p:ph type="body" sz="quarter" idx="20"/>
          </p:nvPr>
        </p:nvSpPr>
        <p:spPr>
          <a:xfrm>
            <a:off x="6858000" y="4572000"/>
            <a:ext cx="1981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rdAnalysis"/>
          <p:cNvSpPr>
            <a:spLocks noGrp="1"/>
          </p:cNvSpPr>
          <p:nvPr>
            <p:ph type="body" sz="quarter" idx="21"/>
          </p:nvPr>
        </p:nvSpPr>
        <p:spPr>
          <a:xfrm>
            <a:off x="6858000" y="1295400"/>
            <a:ext cx="1981200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rdValidation"/>
          <p:cNvSpPr txBox="1"/>
          <p:nvPr userDrawn="1"/>
        </p:nvSpPr>
        <p:spPr>
          <a:xfrm>
            <a:off x="3962400" y="6750278"/>
            <a:ext cx="91440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prstClr val="white"/>
                </a:solidFill>
                <a:cs typeface="Arial" pitchFamily="34" charset="0"/>
              </a:rPr>
              <a:t>1297163538</a:t>
            </a:r>
            <a:endParaRPr lang="en-US" sz="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rdCounterMeasure"/>
          <p:cNvSpPr>
            <a:spLocks noGrp="1"/>
          </p:cNvSpPr>
          <p:nvPr>
            <p:ph type="body" sz="quarter" idx="25" hasCustomPrompt="1"/>
          </p:nvPr>
        </p:nvSpPr>
        <p:spPr>
          <a:xfrm>
            <a:off x="6858000" y="990600"/>
            <a:ext cx="1981200" cy="310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Analysis</a:t>
            </a:r>
            <a:endParaRPr lang="en-US" dirty="0" smtClean="0"/>
          </a:p>
        </p:txBody>
      </p:sp>
      <p:sp>
        <p:nvSpPr>
          <p:cNvPr id="30" name="trdCounterMeasure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0" y="4267200"/>
            <a:ext cx="19812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Countermeasure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>
          <a:xfrm>
            <a:off x="6934200" y="6677025"/>
            <a:ext cx="1066801" cy="152400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Current  as of: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8"/>
          </p:nvPr>
        </p:nvSpPr>
        <p:spPr>
          <a:xfrm>
            <a:off x="6934200" y="6478874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OPR: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648450" y="990600"/>
            <a:ext cx="228600" cy="5486400"/>
          </a:xfrm>
          <a:prstGeom prst="rect">
            <a:avLst/>
          </a:prstGeom>
          <a:solidFill>
            <a:srgbClr val="0C2D8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ASSESSMENT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7226" y="198439"/>
            <a:ext cx="6553200" cy="61118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0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19200" y="268288"/>
            <a:ext cx="792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00"/>
                </a:solidFill>
                <a:latin typeface="Arial"/>
                <a:cs typeface="Arial" charset="0"/>
              </a:rPr>
              <a:t>United States Air Force Reserve</a:t>
            </a: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1270000" y="9906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 n t e g r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t 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y </a:t>
            </a:r>
            <a:r>
              <a:rPr lang="en-US" sz="2000" b="1" i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-  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S e r v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c 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e </a:t>
            </a:r>
            <a:r>
              <a:rPr lang="en-US" sz="2000" b="1" i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-  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E x c e l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l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e n c 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7" y="1524000"/>
            <a:ext cx="8486775" cy="1600200"/>
          </a:xfrm>
        </p:spPr>
        <p:txBody>
          <a:bodyPr/>
          <a:lstStyle>
            <a:lvl1pPr algn="ctr"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ubTitle" idx="1"/>
          </p:nvPr>
        </p:nvSpPr>
        <p:spPr>
          <a:xfrm>
            <a:off x="4095751" y="3924300"/>
            <a:ext cx="4495800" cy="104775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778CAB-75C3-427B-970D-CCF49301B53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5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57021" y="202474"/>
            <a:ext cx="6786979" cy="457200"/>
          </a:xfr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382000" cy="5334000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DB90-50A1-4DBD-8913-7150DE6E85F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066800"/>
            <a:ext cx="4122739" cy="5334000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7" y="1066800"/>
            <a:ext cx="4122737" cy="5334000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0633" y="204652"/>
            <a:ext cx="9144000" cy="457200"/>
          </a:xfr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700F0B-208D-4968-BE3E-DEA71B961D1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2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0668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752602"/>
            <a:ext cx="4040188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4" y="1066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4" y="1752602"/>
            <a:ext cx="4041775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90691" y="204652"/>
            <a:ext cx="7053309" cy="457200"/>
          </a:xfr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3E4CB8-9057-445B-8897-DA88A6622A22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7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97475" y="204788"/>
            <a:ext cx="71465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3200" i="1"/>
            </a:lvl1pPr>
          </a:lstStyle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151C77"/>
                </a:solidFill>
                <a:latin typeface="Arial"/>
                <a:cs typeface="Arial" charset="0"/>
              </a:rPr>
              <a:t>Click to edit Master title style</a:t>
            </a:r>
            <a:endParaRPr lang="en-US" sz="2800" b="1" kern="0" dirty="0">
              <a:solidFill>
                <a:srgbClr val="151C77"/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66800"/>
            <a:ext cx="5111751" cy="5334000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86000"/>
            <a:ext cx="30083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046F-884E-4EB5-A8F1-15235FB7057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0389" y="202474"/>
            <a:ext cx="6813611" cy="457200"/>
          </a:xfr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2CE26F-497B-4D7E-96AE-558769FC432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3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2050741" y="204788"/>
            <a:ext cx="70932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3200" i="1"/>
            </a:lvl1pPr>
          </a:lstStyle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151C77"/>
                </a:solidFill>
                <a:latin typeface="Arial"/>
                <a:cs typeface="Arial" charset="0"/>
              </a:rPr>
              <a:t>Click to edit Master title style</a:t>
            </a:r>
            <a:endParaRPr lang="en-US" sz="2800" b="1" kern="0" dirty="0">
              <a:solidFill>
                <a:srgbClr val="151C77"/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143003"/>
            <a:ext cx="5526088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9AE9-B2EA-4293-BEB5-581185BCB66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6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248400" cy="457200"/>
          </a:xfrm>
          <a:prstGeom prst="rect">
            <a:avLst/>
          </a:prstGeom>
        </p:spPr>
        <p:txBody>
          <a:bodyPr/>
          <a:lstStyle>
            <a:lvl1pPr algn="ctr"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53440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02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88FF-1661-4FC6-A209-02ACE2240C0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8382000" cy="52578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57147" y="204652"/>
            <a:ext cx="6886853" cy="457200"/>
          </a:xfr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811E-3256-4D7E-AD36-E45CCD43776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9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2"/>
          <p:cNvSpPr>
            <a:spLocks noGrp="1"/>
          </p:cNvSpPr>
          <p:nvPr>
            <p:ph type="body" orient="vert" idx="12"/>
          </p:nvPr>
        </p:nvSpPr>
        <p:spPr>
          <a:xfrm>
            <a:off x="381001" y="1066800"/>
            <a:ext cx="6172200" cy="51816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1066800"/>
            <a:ext cx="2011363" cy="5181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1851-2A96-4BE1-A970-E65D8CD8236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0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0D3B-CB9B-4267-997A-7E56ABC98B1F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" y="239699"/>
            <a:ext cx="1676166" cy="5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8" name="Picture 13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352800"/>
            <a:ext cx="37449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7" y="1524000"/>
            <a:ext cx="8486775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ubTitle" idx="1"/>
          </p:nvPr>
        </p:nvSpPr>
        <p:spPr>
          <a:xfrm>
            <a:off x="4095751" y="3924300"/>
            <a:ext cx="4495800" cy="104775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9C18B6-E414-466F-851B-39C30E79935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0" y="2682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1270000" y="9906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t y  -  S e r v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c e  -  E x c e l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l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e n c e</a:t>
            </a:r>
          </a:p>
        </p:txBody>
      </p:sp>
      <p:sp>
        <p:nvSpPr>
          <p:cNvPr id="20" name="Line 1036"/>
          <p:cNvSpPr>
            <a:spLocks noChangeShapeType="1"/>
          </p:cNvSpPr>
          <p:nvPr userDrawn="1"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462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53440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42E63-133D-49B7-97AA-EEF5DBE65DE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4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4" y="1066800"/>
            <a:ext cx="4122739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6" y="1066800"/>
            <a:ext cx="4122737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4F677B-2999-4F41-8085-2D0F5DB27A6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4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0668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752602"/>
            <a:ext cx="4040188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066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1752602"/>
            <a:ext cx="4041775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C50775-CB15-42DF-B60E-E4358758693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4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68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66800"/>
            <a:ext cx="5111751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86000"/>
            <a:ext cx="30083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8A96-2733-4084-8F7A-82E2CA31F04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smtClean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9820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0E60E6-8BB8-4D70-BB47-5D93CD0A3E4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41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143001"/>
            <a:ext cx="5526088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C37E-668D-47BA-B025-2EB2012C9C3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447800" y="304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i="1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smtClean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380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30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4" y="1066800"/>
            <a:ext cx="4122739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6" y="1066800"/>
            <a:ext cx="4122737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9F1E45-FC66-4D65-9B3F-AF7CDEE773D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54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8382000" cy="52578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975D-D2C3-44FE-BD80-4E08F307DA0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91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2"/>
          <p:cNvSpPr>
            <a:spLocks noGrp="1"/>
          </p:cNvSpPr>
          <p:nvPr>
            <p:ph type="body" orient="vert" idx="12"/>
          </p:nvPr>
        </p:nvSpPr>
        <p:spPr>
          <a:xfrm>
            <a:off x="381001" y="1066800"/>
            <a:ext cx="6172200" cy="51816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7" y="1066800"/>
            <a:ext cx="2011363" cy="5181600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B2C66-0A29-4B0D-A25D-CA734655FB1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41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2401-96E1-4B52-BA8D-BDDB4477DE6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86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0" y="2682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1270000" y="9906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t y  -  S e r v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c e  -  E x c e l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l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e n c e</a:t>
            </a:r>
          </a:p>
        </p:txBody>
      </p:sp>
      <p:pic>
        <p:nvPicPr>
          <p:cNvPr id="7" name="Picture 13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352800"/>
            <a:ext cx="37449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524000"/>
            <a:ext cx="8486775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8664575" y="6524625"/>
            <a:ext cx="433388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88D59C-38CD-4BCA-8F0D-98F141B936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233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1437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6225" y="1504950"/>
            <a:ext cx="8397875" cy="47434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0B0D-57B0-4B37-B225-9771B1445A2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32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as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1295400"/>
            <a:ext cx="2286000" cy="31242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Tx/>
              <a:buFont typeface="Arial" pitchFamily="34" charset="0"/>
              <a:buChar char="•"/>
              <a:defRPr sz="1600" b="0"/>
            </a:lvl1pPr>
            <a:lvl2pPr>
              <a:buClrTx/>
              <a:buFont typeface="Arial" pitchFamily="34" charset="0"/>
              <a:buChar char="•"/>
              <a:defRPr sz="20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629400" y="990600"/>
            <a:ext cx="228600" cy="5440680"/>
          </a:xfrm>
          <a:prstGeom prst="rect">
            <a:avLst/>
          </a:prstGeom>
          <a:solidFill>
            <a:srgbClr val="0C2D8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ASSESSMENT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 rot="5400000">
            <a:off x="3162300" y="2095500"/>
            <a:ext cx="304800" cy="6629400"/>
          </a:xfrm>
          <a:prstGeom prst="rect">
            <a:avLst/>
          </a:prstGeom>
          <a:solidFill>
            <a:srgbClr val="0C2D8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dirty="0" smtClean="0">
                <a:solidFill>
                  <a:srgbClr val="FFFFFF"/>
                </a:solidFill>
              </a:rPr>
              <a:t>Details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1"/>
          </p:nvPr>
        </p:nvSpPr>
        <p:spPr>
          <a:xfrm>
            <a:off x="228600" y="1066800"/>
            <a:ext cx="6400800" cy="4191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12"/>
          <p:cNvSpPr txBox="1">
            <a:spLocks noChangeArrowheads="1"/>
          </p:cNvSpPr>
          <p:nvPr userDrawn="1"/>
        </p:nvSpPr>
        <p:spPr bwMode="auto">
          <a:xfrm>
            <a:off x="6858000" y="990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u="sng" dirty="0" smtClean="0">
                <a:solidFill>
                  <a:srgbClr val="000000"/>
                </a:solidFill>
              </a:rPr>
              <a:t>Analysis</a:t>
            </a:r>
          </a:p>
          <a:p>
            <a:pPr algn="l"/>
            <a:endParaRPr lang="en-US" sz="1800" u="sng" dirty="0" smtClean="0">
              <a:solidFill>
                <a:srgbClr val="000000"/>
              </a:solidFill>
            </a:endParaRPr>
          </a:p>
          <a:p>
            <a:pPr algn="l"/>
            <a:endParaRPr lang="en-US" sz="1800" u="sng" dirty="0" smtClean="0">
              <a:solidFill>
                <a:srgbClr val="000000"/>
              </a:solidFill>
            </a:endParaRPr>
          </a:p>
          <a:p>
            <a:pPr algn="l"/>
            <a:endParaRPr lang="en-US" sz="1800" u="sng" dirty="0" smtClean="0">
              <a:solidFill>
                <a:srgbClr val="000000"/>
              </a:solidFill>
            </a:endParaRPr>
          </a:p>
          <a:p>
            <a:pPr algn="l"/>
            <a:endParaRPr lang="en-US" sz="1800" u="sng" dirty="0" smtClean="0">
              <a:solidFill>
                <a:srgbClr val="000000"/>
              </a:solidFill>
            </a:endParaRPr>
          </a:p>
          <a:p>
            <a:pPr algn="l"/>
            <a:endParaRPr lang="en-US" sz="1800" u="sng" dirty="0">
              <a:solidFill>
                <a:srgbClr val="000000"/>
              </a:solidFill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290592" y="6509286"/>
            <a:ext cx="1995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000" b="1" dirty="0" smtClean="0">
                <a:solidFill>
                  <a:srgbClr val="002060"/>
                </a:solidFill>
                <a:cs typeface="Arial" charset="0"/>
              </a:rPr>
              <a:t>Current </a:t>
            </a:r>
            <a:r>
              <a:rPr lang="en-US" sz="1000" b="1" dirty="0">
                <a:solidFill>
                  <a:srgbClr val="002060"/>
                </a:solidFill>
                <a:cs typeface="Arial" charset="0"/>
              </a:rPr>
              <a:t>as </a:t>
            </a:r>
            <a:r>
              <a:rPr lang="en-US" sz="1000" b="1" dirty="0" smtClean="0">
                <a:solidFill>
                  <a:srgbClr val="002060"/>
                </a:solidFill>
                <a:cs typeface="Arial" charset="0"/>
              </a:rPr>
              <a:t>of</a:t>
            </a:r>
            <a:endParaRPr lang="en-US" sz="1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7608372" y="6510528"/>
            <a:ext cx="13858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000" b="1" dirty="0" smtClean="0">
                <a:solidFill>
                  <a:srgbClr val="002060"/>
                </a:solidFill>
                <a:cs typeface="Arial" charset="0"/>
              </a:rPr>
              <a:t>OPR:</a:t>
            </a:r>
            <a:endParaRPr lang="en-US" sz="1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>
          <a:xfrm>
            <a:off x="1115568" y="6510528"/>
            <a:ext cx="990600" cy="24688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0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7955280" y="6510528"/>
            <a:ext cx="990600" cy="24688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0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5"/>
          <p:cNvSpPr>
            <a:spLocks noGrp="1"/>
          </p:cNvSpPr>
          <p:nvPr>
            <p:ph sz="quarter" idx="14"/>
          </p:nvPr>
        </p:nvSpPr>
        <p:spPr>
          <a:xfrm>
            <a:off x="6858000" y="4724400"/>
            <a:ext cx="2286000" cy="16764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Tx/>
              <a:buFont typeface="Arial" pitchFamily="34" charset="0"/>
              <a:buChar char="•"/>
              <a:defRPr sz="1600" b="0"/>
            </a:lvl1pPr>
            <a:lvl2pPr>
              <a:buClrTx/>
              <a:buFont typeface="Arial" pitchFamily="34" charset="0"/>
              <a:buChar char="•"/>
              <a:defRPr sz="20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524625"/>
            <a:ext cx="596900" cy="3048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2860042-19C0-441A-BA54-D630BD7B2C1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31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500A76-F2B9-46F5-95A9-5E1200F2D5A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3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4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0668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752602"/>
            <a:ext cx="4040188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066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1752602"/>
            <a:ext cx="4041775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02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348C8E-0BCC-4521-95D2-55935482910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8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47800" y="304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2800" b="1" i="1" dirty="0">
                <a:solidFill>
                  <a:srgbClr val="151C77"/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68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66800"/>
            <a:ext cx="5111751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86000"/>
            <a:ext cx="30083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02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9DAA-C78D-47FB-A9DF-95B15F515B9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6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2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102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AF9844-8ACC-4CE6-91A6-170927FC1C2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8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6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47800" y="304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2800" b="1" i="1" dirty="0">
                <a:solidFill>
                  <a:srgbClr val="151C77"/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143001"/>
            <a:ext cx="5526088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02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31EB-F3A3-48BE-B9DE-0452EEEDB7F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0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8382000" cy="52578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9972-E088-4D8B-9CF4-B3737F4C047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037" descr="afsymb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4" name="Photo Editor Photo" r:id="rId4" imgW="2857899" imgH="2857899" progId="">
                  <p:embed/>
                </p:oleObj>
              </mc:Choice>
              <mc:Fallback>
                <p:oleObj name="Photo Editor Photo" r:id="rId4" imgW="2857899" imgH="2857899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2"/>
          </p:nvPr>
        </p:nvSpPr>
        <p:spPr>
          <a:xfrm>
            <a:off x="381001" y="1066800"/>
            <a:ext cx="6172200" cy="51816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7" y="1066800"/>
            <a:ext cx="2011363" cy="5181600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1027"/>
          <p:cNvSpPr>
            <a:spLocks noGrp="1" noChangeArrowheads="1"/>
          </p:cNvSpPr>
          <p:nvPr>
            <p:ph type="dt" sz="half" idx="13"/>
          </p:nvPr>
        </p:nvSpPr>
        <p:spPr>
          <a:xfrm>
            <a:off x="0" y="6524625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315200" y="6524625"/>
            <a:ext cx="838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DBF3-FA7A-4390-B5D5-EB9760A3B40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54" name="Picture 1037" descr="afsymbo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5" name="Object 2"/>
          <p:cNvGraphicFramePr>
            <a:graphicFrameLocks noChangeAspect="1"/>
          </p:cNvGraphicFramePr>
          <p:nvPr/>
        </p:nvGraphicFramePr>
        <p:xfrm>
          <a:off x="792480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" name="Photo Editor Photo" r:id="rId16" imgW="2857899" imgH="2857899" progId="">
                  <p:embed/>
                </p:oleObj>
              </mc:Choice>
              <mc:Fallback>
                <p:oleObj name="Photo Editor Photo" r:id="rId16" imgW="2857899" imgH="2857899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Box 8"/>
          <p:cNvSpPr txBox="1">
            <a:spLocks noChangeArrowheads="1"/>
          </p:cNvSpPr>
          <p:nvPr userDrawn="1"/>
        </p:nvSpPr>
        <p:spPr bwMode="auto">
          <a:xfrm>
            <a:off x="1524000" y="6466984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22228B"/>
                </a:solidFill>
              </a:rPr>
              <a:t>Train and Deploy Combat Ready Airmen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9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0DDEBD-D890-42D9-8F90-62BEF7F3188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052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4920448" y="76200"/>
            <a:ext cx="386795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1524000" y="6477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charset="0"/>
              </a:rPr>
              <a:t>Train and Deploy Combat Ready Airmen</a:t>
            </a:r>
          </a:p>
        </p:txBody>
      </p:sp>
    </p:spTree>
    <p:extLst>
      <p:ext uri="{BB962C8B-B14F-4D97-AF65-F5344CB8AC3E}">
        <p14:creationId xmlns:p14="http://schemas.microsoft.com/office/powerpoint/2010/main" val="32649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1" r:id="rId1"/>
    <p:sldLayoutId id="2147485782" r:id="rId2"/>
    <p:sldLayoutId id="2147485783" r:id="rId3"/>
    <p:sldLayoutId id="2147485784" r:id="rId4"/>
    <p:sldLayoutId id="2147485785" r:id="rId5"/>
    <p:sldLayoutId id="2147485786" r:id="rId6"/>
    <p:sldLayoutId id="2147485787" r:id="rId7"/>
    <p:sldLayoutId id="2147485788" r:id="rId8"/>
    <p:sldLayoutId id="2147485789" r:id="rId9"/>
    <p:sldLayoutId id="214748579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8AFF0A-0D8D-423A-BC88-A2BDD60BC29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2055" name="Picture 1037" descr="afsymbo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113" y="104775"/>
            <a:ext cx="1025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59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2" r:id="rId1"/>
    <p:sldLayoutId id="2147485793" r:id="rId2"/>
    <p:sldLayoutId id="2147485794" r:id="rId3"/>
    <p:sldLayoutId id="2147485795" r:id="rId4"/>
    <p:sldLayoutId id="2147485796" r:id="rId5"/>
    <p:sldLayoutId id="2147485797" r:id="rId6"/>
    <p:sldLayoutId id="2147485798" r:id="rId7"/>
    <p:sldLayoutId id="2147485799" r:id="rId8"/>
    <p:sldLayoutId id="2147485800" r:id="rId9"/>
    <p:sldLayoutId id="2147485801" r:id="rId10"/>
    <p:sldLayoutId id="2147485802" r:id="rId11"/>
    <p:sldLayoutId id="2147485803" r:id="rId12"/>
    <p:sldLayoutId id="2147485804" r:id="rId13"/>
    <p:sldLayoutId id="2147485805" r:id="rId1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Best-practices-for-Outlook-2010-f90e5f69-8832-4d89-95b3-bfdf76c82ef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13" Type="http://schemas.openxmlformats.org/officeDocument/2006/relationships/image" Target="../media/image19.png"/><Relationship Id="rId3" Type="http://schemas.openxmlformats.org/officeDocument/2006/relationships/hyperlink" Target="https://youtu.be/6E3eC2HfQJ0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william.miller.126@us.af.mil?subject=Send%20me%20your%20GTD%20file" TargetMode="External"/><Relationship Id="rId11" Type="http://schemas.openxmlformats.org/officeDocument/2006/relationships/image" Target="../media/image17.tmp"/><Relationship Id="rId5" Type="http://schemas.openxmlformats.org/officeDocument/2006/relationships/hyperlink" Target="https://www.amazon.com/Getting-Things-Done-Stress-Free-Productivity/dp/0143126563/ref=sr_1_1?crid=282PISKBL8RWJ&amp;keywords=getting+things+done+david+allen&amp;qid=1581442647&amp;sprefix=getting+things+done%2Caps%2C256&amp;sr=8-1" TargetMode="External"/><Relationship Id="rId10" Type="http://schemas.openxmlformats.org/officeDocument/2006/relationships/image" Target="../media/image16.tmp"/><Relationship Id="rId4" Type="http://schemas.openxmlformats.org/officeDocument/2006/relationships/hyperlink" Target="https://afrc.eim.us.af.mil/sites/301FW/wsa/fm/FMA/RA%20Binder/Resource%20Advisor%20OneNote%20Binder?Web=1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haellinenberger.com/blog/use-outlook-rules-to-auto-categorize-incoming-e-mail-free-video/" TargetMode="External"/><Relationship Id="rId3" Type="http://schemas.openxmlformats.org/officeDocument/2006/relationships/hyperlink" Target="https://support.office.com/en-us/article/Best-practices-for-Outlook-2010-f90e5f69-8832-4d89-95b3-bfdf76c82ef8" TargetMode="External"/><Relationship Id="rId7" Type="http://schemas.openxmlformats.org/officeDocument/2006/relationships/hyperlink" Target="https://www.techlicious.com/how-to/make-important-email-standout-in-outlook-with-color-coding1/" TargetMode="External"/><Relationship Id="rId12" Type="http://schemas.openxmlformats.org/officeDocument/2006/relationships/hyperlink" Target="https://support.microsoft.com/en-us/office/edit-an-email-subject-line-08d60328-2a27-473e-8227-0b42a1ff2ce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gettingthingsdone.com/pdfs/GTDandOutlook-2013_2016_LTR_SAMPLE.pdf" TargetMode="External"/><Relationship Id="rId11" Type="http://schemas.openxmlformats.org/officeDocument/2006/relationships/hyperlink" Target="https://www.howtogeek.com/664915/how-to-use-outlook-onlines-snooze-tool/" TargetMode="External"/><Relationship Id="rId5" Type="http://schemas.openxmlformats.org/officeDocument/2006/relationships/hyperlink" Target="http://www.makeuseof.com/tag/6-best-practices-outlook-boost-workflow/" TargetMode="External"/><Relationship Id="rId10" Type="http://schemas.openxmlformats.org/officeDocument/2006/relationships/hyperlink" Target="http://www.makeuseof.com/tag/text-expansion-can-help-save-time/" TargetMode="External"/><Relationship Id="rId4" Type="http://schemas.openxmlformats.org/officeDocument/2006/relationships/hyperlink" Target="https://www.fastcompany.com/3067012/the-only-five-email-folders-your-inbox-will-ever-need" TargetMode="External"/><Relationship Id="rId9" Type="http://schemas.openxmlformats.org/officeDocument/2006/relationships/hyperlink" Target="https://support.office.com/en-us/article/Best-practices-for-Outlook-2010-f90e5f69-8832-4d89-95b3-bfdf76c82ef8#__toc26704189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Best-practices-for-Outlook-2010-f90e5f69-8832-4d89-95b3-bfdf76c82ef8#__toc2670418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tmp"/><Relationship Id="rId4" Type="http://schemas.openxmlformats.org/officeDocument/2006/relationships/hyperlink" Target="https://support.office.com/en-us/article/Use-Search-Folders-to-find-messages-or-other-Outlook-items-c1807038-01e4-475e-8869-0ccab0a56dc5?ui=en-US&amp;rs=en-US&amp;ad=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apps.mil/owa/?realm=us.af.m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ustomize-the-Quick-Access-Toolbar-43fff1c9-ebc4-4963-bdbd-c2b6b0739e5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hyperlink" Target="https://www.techlicious.com/how-to/make-important-email-standout-in-outlook-with-color-coding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76225" y="1524000"/>
            <a:ext cx="8486775" cy="1600200"/>
          </a:xfrm>
        </p:spPr>
        <p:txBody>
          <a:bodyPr anchor="ctr"/>
          <a:lstStyle/>
          <a:p>
            <a:pPr marL="285750" lvl="0" indent="-285750">
              <a:spcBef>
                <a:spcPct val="50000"/>
              </a:spcBef>
              <a:buClr>
                <a:srgbClr val="151C77"/>
              </a:buClr>
              <a:buSzPct val="80000"/>
            </a:pPr>
            <a:r>
              <a:rPr lang="en-US" altLang="en-US" dirty="0">
                <a:ea typeface="+mn-ea"/>
                <a:cs typeface="+mn-cs"/>
              </a:rPr>
              <a:t>Own Your Inbox</a:t>
            </a:r>
          </a:p>
        </p:txBody>
      </p:sp>
      <p:sp>
        <p:nvSpPr>
          <p:cNvPr id="11267" name="Subtitle 6"/>
          <p:cNvSpPr>
            <a:spLocks noGrp="1"/>
          </p:cNvSpPr>
          <p:nvPr>
            <p:ph type="subTitle" idx="1"/>
          </p:nvPr>
        </p:nvSpPr>
        <p:spPr bwMode="auto">
          <a:xfrm>
            <a:off x="4095750" y="3924300"/>
            <a:ext cx="4495800" cy="140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Maj Matt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Miller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301FW/FM</a:t>
            </a:r>
          </a:p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June 2022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693B7-F235-4FE4-A47B-198F564AD973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92D050"/>
                </a:solidFill>
              </a:rPr>
              <a:t>C</a:t>
            </a:r>
            <a:r>
              <a:rPr lang="en-US" altLang="en-US" dirty="0" smtClean="0">
                <a:solidFill>
                  <a:srgbClr val="FFC000"/>
                </a:solidFill>
              </a:rPr>
              <a:t>o</a:t>
            </a:r>
            <a:r>
              <a:rPr lang="en-US" altLang="en-US" dirty="0" smtClean="0">
                <a:solidFill>
                  <a:srgbClr val="FF6600"/>
                </a:solidFill>
              </a:rPr>
              <a:t>l</a:t>
            </a:r>
            <a:r>
              <a:rPr lang="en-US" altLang="en-US" dirty="0" smtClean="0">
                <a:solidFill>
                  <a:srgbClr val="FF0000"/>
                </a:solidFill>
              </a:rPr>
              <a:t>o</a:t>
            </a:r>
            <a:r>
              <a:rPr lang="en-US" altLang="en-US" dirty="0" smtClean="0">
                <a:solidFill>
                  <a:srgbClr val="0070C0"/>
                </a:solidFill>
              </a:rPr>
              <a:t>r</a:t>
            </a:r>
            <a:r>
              <a:rPr lang="en-US" altLang="en-US" dirty="0" smtClean="0"/>
              <a:t> Code Your Inbox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11275"/>
            <a:ext cx="8343900" cy="5060950"/>
          </a:xfrm>
        </p:spPr>
        <p:txBody>
          <a:bodyPr/>
          <a:lstStyle/>
          <a:p>
            <a:r>
              <a:rPr lang="en-US" altLang="en-US" sz="2400" b="0" dirty="0" smtClean="0"/>
              <a:t>Use Conditional Formatting to highlight certain emails</a:t>
            </a:r>
          </a:p>
          <a:p>
            <a:pPr lvl="1"/>
            <a:r>
              <a:rPr lang="en-US" altLang="en-US" sz="1800" b="0" dirty="0" smtClean="0"/>
              <a:t>Example → Emails sent directly to me turn </a:t>
            </a:r>
            <a:r>
              <a:rPr lang="en-US" altLang="en-US" sz="1800" b="0" dirty="0" smtClean="0">
                <a:solidFill>
                  <a:srgbClr val="00B050"/>
                </a:solidFill>
              </a:rPr>
              <a:t>Green</a:t>
            </a:r>
            <a:r>
              <a:rPr lang="en-US" altLang="en-US" sz="1800" b="0" dirty="0" smtClean="0"/>
              <a:t> and </a:t>
            </a:r>
            <a:r>
              <a:rPr lang="en-US" altLang="en-US" sz="1800" dirty="0" smtClean="0"/>
              <a:t>bold</a:t>
            </a:r>
          </a:p>
          <a:p>
            <a:pPr lvl="1"/>
            <a:r>
              <a:rPr lang="en-US" altLang="en-US" sz="1800" b="0" dirty="0" smtClean="0"/>
              <a:t>Select </a:t>
            </a:r>
            <a:r>
              <a:rPr lang="en-US" altLang="en-US" sz="1800" dirty="0" smtClean="0"/>
              <a:t>View</a:t>
            </a:r>
            <a:r>
              <a:rPr lang="en-US" altLang="en-US" sz="1800" b="0" dirty="0" smtClean="0"/>
              <a:t> &gt; </a:t>
            </a:r>
            <a:r>
              <a:rPr lang="en-US" altLang="en-US" sz="1800" dirty="0" smtClean="0"/>
              <a:t>View Settings</a:t>
            </a:r>
            <a:r>
              <a:rPr lang="en-US" altLang="en-US" sz="1800" b="0" dirty="0" smtClean="0"/>
              <a:t> &gt; Follow screenshots below</a:t>
            </a:r>
          </a:p>
          <a:p>
            <a:pPr lvl="1"/>
            <a:endParaRPr lang="en-US" altLang="en-US" sz="1400" dirty="0" smtClean="0">
              <a:hlinkClick r:id="rId3"/>
            </a:endParaRPr>
          </a:p>
          <a:p>
            <a:endParaRPr lang="en-US" altLang="en-US" sz="1800" b="0" dirty="0" smtClean="0"/>
          </a:p>
          <a:p>
            <a:pPr algn="r"/>
            <a:endParaRPr lang="en-US" altLang="en-US" sz="1800" b="0" dirty="0" smtClean="0"/>
          </a:p>
          <a:p>
            <a:endParaRPr lang="en-US" altLang="en-US" sz="1800" b="0" dirty="0" smtClean="0"/>
          </a:p>
          <a:p>
            <a:endParaRPr lang="en-US" altLang="en-US" sz="2800" b="0" dirty="0" smtClean="0"/>
          </a:p>
          <a:p>
            <a:endParaRPr lang="en-US" altLang="en-US" sz="2800" b="0" dirty="0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195638"/>
            <a:ext cx="88709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47775" y="2786063"/>
            <a:ext cx="755650" cy="336550"/>
          </a:xfrm>
          <a:prstGeom prst="rect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168775" y="2795588"/>
            <a:ext cx="755650" cy="3365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035800" y="2781300"/>
            <a:ext cx="755650" cy="334963"/>
          </a:xfrm>
          <a:prstGeom prst="rect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258763" y="4718050"/>
            <a:ext cx="989012" cy="265113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5327650" y="3517900"/>
            <a:ext cx="615950" cy="2635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3716338" y="4589463"/>
            <a:ext cx="2227262" cy="131762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689350" y="4768850"/>
            <a:ext cx="612775" cy="12065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3689350" y="5000625"/>
            <a:ext cx="612775" cy="12065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135688" y="4478338"/>
            <a:ext cx="2709862" cy="176212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164388" y="5237163"/>
            <a:ext cx="654050" cy="176212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6135688" y="4300538"/>
            <a:ext cx="2709862" cy="1778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0649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660400"/>
          </a:xfrm>
        </p:spPr>
        <p:txBody>
          <a:bodyPr/>
          <a:lstStyle/>
          <a:p>
            <a:pPr algn="ctr"/>
            <a:r>
              <a:rPr lang="en-US" altLang="en-US" dirty="0" smtClean="0"/>
              <a:t>Other Productivity Hacks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066800"/>
            <a:ext cx="8343900" cy="5060950"/>
          </a:xfrm>
        </p:spPr>
        <p:txBody>
          <a:bodyPr/>
          <a:lstStyle/>
          <a:p>
            <a:r>
              <a:rPr lang="en-US" altLang="en-US" sz="1600" b="0" dirty="0"/>
              <a:t>Get familiar with OneNote </a:t>
            </a:r>
            <a:r>
              <a:rPr lang="en-US" altLang="en-US" sz="1600" b="0" dirty="0" smtClean="0"/>
              <a:t>(</a:t>
            </a:r>
            <a:r>
              <a:rPr lang="en-US" altLang="en-US" sz="1600" b="0" dirty="0" smtClean="0">
                <a:hlinkClick r:id="rId3"/>
              </a:rPr>
              <a:t>https://youtu.be/6E3eC2HfQJ0</a:t>
            </a:r>
            <a:r>
              <a:rPr lang="en-US" altLang="en-US" sz="1600" b="0" dirty="0" smtClean="0"/>
              <a:t>)</a:t>
            </a:r>
            <a:endParaRPr lang="en-US" altLang="en-US" sz="1600" b="0" dirty="0"/>
          </a:p>
          <a:p>
            <a:pPr lvl="1"/>
            <a:r>
              <a:rPr lang="en-US" altLang="en-US" sz="1600" b="0" dirty="0">
                <a:ea typeface="+mn-ea"/>
                <a:cs typeface="+mn-cs"/>
              </a:rPr>
              <a:t>Incredible OCR (Optical Character Recognition)</a:t>
            </a:r>
          </a:p>
          <a:p>
            <a:pPr lvl="1"/>
            <a:r>
              <a:rPr lang="en-US" altLang="en-US" sz="1600" b="0" dirty="0">
                <a:ea typeface="+mn-ea"/>
                <a:cs typeface="+mn-cs"/>
              </a:rPr>
              <a:t>21st Century Continuity Book</a:t>
            </a:r>
          </a:p>
          <a:p>
            <a:pPr lvl="2"/>
            <a:r>
              <a:rPr lang="en-US" altLang="en-US" sz="1600" b="0" dirty="0" smtClean="0">
                <a:hlinkClick r:id="rId4"/>
              </a:rPr>
              <a:t>Finance OneNote Example</a:t>
            </a:r>
            <a:endParaRPr lang="en-US" altLang="en-US" sz="1600" b="0" dirty="0" smtClean="0"/>
          </a:p>
          <a:p>
            <a:r>
              <a:rPr lang="en-US" altLang="en-US" sz="1600" b="0" dirty="0" smtClean="0"/>
              <a:t>Listen to audio on 1.5+ speed</a:t>
            </a:r>
          </a:p>
          <a:p>
            <a:pPr lvl="1"/>
            <a:r>
              <a:rPr lang="en-US" altLang="en-US" sz="1600" b="0" dirty="0" smtClean="0"/>
              <a:t>Build up your listening skills to a goal speed…don’t just start there!</a:t>
            </a:r>
          </a:p>
          <a:p>
            <a:pPr lvl="1"/>
            <a:r>
              <a:rPr lang="en-US" altLang="en-US" sz="1600" b="0" dirty="0" smtClean="0"/>
              <a:t>YouTube, Podcasts, Audiobooks</a:t>
            </a:r>
          </a:p>
          <a:p>
            <a:r>
              <a:rPr lang="en-US" altLang="en-US" sz="1600" b="0" dirty="0" smtClean="0"/>
              <a:t>Read </a:t>
            </a:r>
            <a:r>
              <a:rPr lang="en-US" altLang="en-US" sz="1600" i="1" dirty="0" smtClean="0">
                <a:hlinkClick r:id="rId5"/>
              </a:rPr>
              <a:t>Getting Things Done: The Art of Stress-Free Productivity </a:t>
            </a:r>
            <a:r>
              <a:rPr lang="en-US" altLang="en-US" sz="1100" i="1" dirty="0" smtClean="0"/>
              <a:t>–David Allen</a:t>
            </a:r>
            <a:r>
              <a:rPr lang="en-US" altLang="en-US" sz="1600" b="0" dirty="0" smtClean="0"/>
              <a:t> </a:t>
            </a:r>
          </a:p>
          <a:p>
            <a:pPr lvl="1"/>
            <a:r>
              <a:rPr lang="en-US" altLang="en-US" sz="1600" b="0" dirty="0" smtClean="0"/>
              <a:t>Get everything out of your head</a:t>
            </a:r>
            <a:endParaRPr lang="en-US" altLang="en-US" sz="1600" b="0" dirty="0"/>
          </a:p>
          <a:p>
            <a:pPr lvl="1"/>
            <a:r>
              <a:rPr lang="en-US" altLang="en-US" sz="1600" b="0" dirty="0"/>
              <a:t>Makes writing </a:t>
            </a:r>
            <a:r>
              <a:rPr lang="en-US" altLang="en-US" sz="1600" b="0" dirty="0" err="1" smtClean="0"/>
              <a:t>evals</a:t>
            </a:r>
            <a:r>
              <a:rPr lang="en-US" altLang="en-US" sz="1600" b="0" dirty="0" smtClean="0"/>
              <a:t>/awards super easy</a:t>
            </a:r>
            <a:endParaRPr lang="en-US" altLang="en-US" sz="1600" b="0" dirty="0"/>
          </a:p>
          <a:p>
            <a:pPr lvl="1"/>
            <a:r>
              <a:rPr lang="en-US" altLang="en-US" sz="1600" b="0" dirty="0"/>
              <a:t>Becomes a defacto </a:t>
            </a:r>
            <a:r>
              <a:rPr lang="en-US" altLang="en-US" sz="1600" b="0" dirty="0" smtClean="0"/>
              <a:t>life journal</a:t>
            </a:r>
          </a:p>
          <a:p>
            <a:pPr lvl="1"/>
            <a:r>
              <a:rPr lang="en-US" altLang="en-US" sz="1600" b="0" dirty="0" smtClean="0"/>
              <a:t>Email me if you’d like my template</a:t>
            </a:r>
          </a:p>
          <a:p>
            <a:pPr lvl="2"/>
            <a:r>
              <a:rPr lang="en-US" altLang="en-US" sz="1400" b="0" dirty="0">
                <a:hlinkClick r:id="rId6"/>
              </a:rPr>
              <a:t>w</a:t>
            </a:r>
            <a:r>
              <a:rPr lang="en-US" altLang="en-US" sz="1400" b="0" dirty="0" smtClean="0">
                <a:hlinkClick r:id="rId6"/>
              </a:rPr>
              <a:t>illiam.miller.126@us.af.mil</a:t>
            </a:r>
            <a:endParaRPr lang="en-US" altLang="en-US" sz="1400" b="0" dirty="0"/>
          </a:p>
          <a:p>
            <a:r>
              <a:rPr lang="en-US" altLang="en-US" sz="1600" b="0" dirty="0" smtClean="0"/>
              <a:t>Use a password manager</a:t>
            </a:r>
          </a:p>
          <a:p>
            <a:pPr lvl="1"/>
            <a:r>
              <a:rPr lang="en-US" altLang="en-US" sz="1600" b="0" dirty="0" smtClean="0"/>
              <a:t>2 Factor Authentication</a:t>
            </a:r>
          </a:p>
          <a:p>
            <a:pPr lvl="1"/>
            <a:r>
              <a:rPr lang="en-US" altLang="en-US" sz="1600" b="0" dirty="0" smtClean="0"/>
              <a:t>Great for families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13069"/>
            <a:ext cx="945802" cy="14731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73" y="5498840"/>
            <a:ext cx="1590897" cy="390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9897" y="5439210"/>
            <a:ext cx="1905000" cy="5355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57" y="5902254"/>
            <a:ext cx="1652743" cy="47691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45" y="3815670"/>
            <a:ext cx="2078584" cy="1646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74965"/>
            <a:ext cx="1486661" cy="1263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47" y="1499784"/>
            <a:ext cx="1252537" cy="9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/>
              <a:t>Resources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066800"/>
            <a:ext cx="8343900" cy="5060950"/>
          </a:xfrm>
        </p:spPr>
        <p:txBody>
          <a:bodyPr/>
          <a:lstStyle/>
          <a:p>
            <a:r>
              <a:rPr lang="en-US" altLang="en-US" sz="1800" dirty="0" smtClean="0"/>
              <a:t>Theory &amp; Ideas Behind System</a:t>
            </a:r>
            <a:endParaRPr lang="en-US" altLang="en-US" sz="1800" dirty="0" smtClean="0">
              <a:hlinkClick r:id="rId3"/>
            </a:endParaRPr>
          </a:p>
          <a:p>
            <a:pPr lvl="1"/>
            <a:r>
              <a:rPr lang="en-US" altLang="en-US" sz="1800" b="0" dirty="0" smtClean="0">
                <a:hlinkClick r:id="rId3"/>
              </a:rPr>
              <a:t>Microsoft Outlook Best Practices</a:t>
            </a:r>
            <a:endParaRPr lang="en-US" altLang="en-US" sz="1800" b="0" dirty="0" smtClean="0"/>
          </a:p>
          <a:p>
            <a:pPr lvl="1"/>
            <a:r>
              <a:rPr lang="en-US" altLang="en-US" sz="1800" b="0" dirty="0" smtClean="0">
                <a:hlinkClick r:id="rId4"/>
              </a:rPr>
              <a:t>The Only 5 Folders Your Inbox Will Ever Need-Fast Company</a:t>
            </a:r>
            <a:endParaRPr lang="en-US" altLang="en-US" sz="1800" b="0" dirty="0" smtClean="0"/>
          </a:p>
          <a:p>
            <a:pPr lvl="1"/>
            <a:r>
              <a:rPr lang="en-US" altLang="en-US" sz="1800" b="0" dirty="0" smtClean="0">
                <a:hlinkClick r:id="rId5"/>
              </a:rPr>
              <a:t>6 Best Practices-Outlook Boost Workflow</a:t>
            </a:r>
            <a:endParaRPr lang="en-US" altLang="en-US" sz="1800" b="0" dirty="0" smtClean="0"/>
          </a:p>
          <a:p>
            <a:pPr lvl="1"/>
            <a:r>
              <a:rPr lang="en-US" altLang="en-US" sz="1800" b="0" dirty="0" smtClean="0">
                <a:hlinkClick r:id="rId6"/>
              </a:rPr>
              <a:t>David Allen’s Official GTD Outlook Guide</a:t>
            </a:r>
            <a:endParaRPr lang="en-US" altLang="en-US" sz="1800" b="0" dirty="0" smtClean="0"/>
          </a:p>
          <a:p>
            <a:pPr lvl="1"/>
            <a:endParaRPr lang="en-US" altLang="en-US" sz="100" b="0" dirty="0" smtClean="0"/>
          </a:p>
          <a:p>
            <a:r>
              <a:rPr lang="en-US" altLang="en-US" sz="1800" dirty="0" smtClean="0"/>
              <a:t>How to Setup Rules Guide</a:t>
            </a:r>
          </a:p>
          <a:p>
            <a:pPr lvl="1"/>
            <a:r>
              <a:rPr lang="en-US" altLang="en-US" sz="1800" b="0" dirty="0" smtClean="0">
                <a:hlinkClick r:id="rId7"/>
              </a:rPr>
              <a:t>Automatically Change Colors on Emails Sent Only to You</a:t>
            </a:r>
            <a:endParaRPr lang="en-US" altLang="en-US" sz="1800" b="0" dirty="0" smtClean="0"/>
          </a:p>
          <a:p>
            <a:pPr lvl="1"/>
            <a:r>
              <a:rPr lang="en-US" altLang="en-US" sz="1800" b="0" dirty="0" smtClean="0">
                <a:hlinkClick r:id="rId8"/>
              </a:rPr>
              <a:t>Use Outlook Rules to Auto-Categorize Incoming E-mail </a:t>
            </a:r>
            <a:endParaRPr lang="en-US" altLang="en-US" sz="1800" b="0" dirty="0" smtClean="0"/>
          </a:p>
          <a:p>
            <a:pPr lvl="1"/>
            <a:endParaRPr lang="en-US" altLang="en-US" sz="100" b="0" dirty="0" smtClean="0"/>
          </a:p>
          <a:p>
            <a:r>
              <a:rPr lang="en-US" altLang="en-US" sz="1800" dirty="0" smtClean="0"/>
              <a:t>How to Setup Categories Guide</a:t>
            </a:r>
          </a:p>
          <a:p>
            <a:pPr lvl="1"/>
            <a:r>
              <a:rPr lang="en-US" altLang="en-US" sz="1800" b="0" dirty="0" smtClean="0">
                <a:hlinkClick r:id="rId9"/>
              </a:rPr>
              <a:t>Microsoft's Categories Guide</a:t>
            </a:r>
            <a:endParaRPr lang="en-US" altLang="en-US" sz="1800" b="0" dirty="0" smtClean="0"/>
          </a:p>
          <a:p>
            <a:pPr lvl="1"/>
            <a:endParaRPr lang="en-US" altLang="en-US" sz="100" b="0" dirty="0" smtClean="0"/>
          </a:p>
          <a:p>
            <a:r>
              <a:rPr lang="en-US" altLang="en-US" sz="1800" b="0" dirty="0" smtClean="0">
                <a:hlinkClick r:id="rId10"/>
              </a:rPr>
              <a:t>What Is Text Expansion &amp; How Can It Help You Save Time?</a:t>
            </a:r>
            <a:endParaRPr lang="en-US" altLang="en-US" sz="1800" b="0" dirty="0" smtClean="0"/>
          </a:p>
          <a:p>
            <a:r>
              <a:rPr lang="en-US" altLang="en-US" sz="1800" b="0" dirty="0" smtClean="0">
                <a:hlinkClick r:id="rId11"/>
              </a:rPr>
              <a:t>Snooze an email in Outlook</a:t>
            </a:r>
            <a:endParaRPr lang="en-US" altLang="en-US" sz="1800" b="0" dirty="0" smtClean="0"/>
          </a:p>
          <a:p>
            <a:r>
              <a:rPr lang="en-US" altLang="en-US" sz="1800" b="0" dirty="0" smtClean="0">
                <a:hlinkClick r:id="rId12"/>
              </a:rPr>
              <a:t>Change the subject line on an email you received</a:t>
            </a:r>
            <a:r>
              <a:rPr lang="en-US" altLang="en-US" sz="1800" b="0" dirty="0" smtClean="0"/>
              <a:t> </a:t>
            </a:r>
          </a:p>
          <a:p>
            <a:pPr algn="r"/>
            <a:endParaRPr lang="en-US" altLang="en-US" sz="1800" b="0" dirty="0" smtClean="0"/>
          </a:p>
          <a:p>
            <a:endParaRPr lang="en-US" altLang="en-US" sz="1800" b="0" dirty="0" smtClean="0"/>
          </a:p>
          <a:p>
            <a:endParaRPr lang="en-US" altLang="en-US" sz="2800" b="0" dirty="0" smtClean="0"/>
          </a:p>
          <a:p>
            <a:endParaRPr lang="en-US" alt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1620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523220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Arial"/>
                <a:ea typeface="+mn-ea"/>
                <a:cs typeface="+mn-cs"/>
              </a:rPr>
              <a:t>Scenario</a:t>
            </a:r>
            <a:endParaRPr lang="en-US" alt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43900" cy="5060950"/>
          </a:xfrm>
        </p:spPr>
        <p:txBody>
          <a:bodyPr/>
          <a:lstStyle/>
          <a:p>
            <a:r>
              <a:rPr lang="en-US" altLang="en-US" sz="1800" b="0" dirty="0" smtClean="0"/>
              <a:t>You receive an email from AFRC/FMAR regarding an FY22 voucher for a FSS traveler with a particular read on a JTR question.</a:t>
            </a:r>
          </a:p>
          <a:p>
            <a:endParaRPr lang="en-US" altLang="en-US" sz="500" b="0" dirty="0" smtClean="0"/>
          </a:p>
          <a:p>
            <a:r>
              <a:rPr lang="en-US" altLang="en-US" sz="1800" b="0" dirty="0" smtClean="0"/>
              <a:t>Where should this email go?</a:t>
            </a:r>
          </a:p>
          <a:p>
            <a:pPr lvl="1"/>
            <a:r>
              <a:rPr lang="en-US" altLang="en-US" sz="1400" b="0" dirty="0" smtClean="0"/>
              <a:t>AFRC folder</a:t>
            </a:r>
          </a:p>
          <a:p>
            <a:pPr lvl="1"/>
            <a:r>
              <a:rPr lang="en-US" altLang="en-US" sz="1400" b="0" dirty="0" smtClean="0"/>
              <a:t>FY22 folder</a:t>
            </a:r>
          </a:p>
          <a:p>
            <a:pPr lvl="1"/>
            <a:r>
              <a:rPr lang="en-US" altLang="en-US" sz="1400" b="0" dirty="0" smtClean="0"/>
              <a:t>FSS folder</a:t>
            </a:r>
          </a:p>
          <a:p>
            <a:pPr lvl="1"/>
            <a:r>
              <a:rPr lang="en-US" altLang="en-US" sz="1400" b="0" dirty="0" smtClean="0"/>
              <a:t>FMAR folder</a:t>
            </a:r>
          </a:p>
          <a:p>
            <a:pPr lvl="1"/>
            <a:r>
              <a:rPr lang="en-US" altLang="en-US" sz="1400" b="0" dirty="0" smtClean="0"/>
              <a:t>JTR folder</a:t>
            </a:r>
          </a:p>
          <a:p>
            <a:pPr lvl="1"/>
            <a:r>
              <a:rPr lang="en-US" altLang="en-US" sz="1400" b="0" dirty="0" smtClean="0"/>
              <a:t>Customer service folder</a:t>
            </a:r>
          </a:p>
          <a:p>
            <a:endParaRPr lang="en-US" altLang="en-US" sz="500" b="0" dirty="0" smtClean="0"/>
          </a:p>
          <a:p>
            <a:r>
              <a:rPr lang="en-US" altLang="en-US" sz="1800" b="0" dirty="0" smtClean="0"/>
              <a:t>Lots of decisions…in an already busy world</a:t>
            </a:r>
          </a:p>
          <a:p>
            <a:endParaRPr lang="en-US" altLang="en-US" sz="500" b="0" dirty="0" smtClean="0"/>
          </a:p>
          <a:p>
            <a:r>
              <a:rPr lang="en-US" altLang="en-US" sz="1800" b="0" dirty="0" smtClean="0"/>
              <a:t>Once you select a folder, how do you remember where you put it 6 months later? A year? Two years? </a:t>
            </a:r>
          </a:p>
          <a:p>
            <a:endParaRPr lang="en-US" altLang="en-US" sz="500" b="0" dirty="0" smtClean="0"/>
          </a:p>
          <a:p>
            <a:r>
              <a:rPr lang="en-US" altLang="en-US" sz="1800" b="0" dirty="0" smtClean="0"/>
              <a:t>What if Outlook could make all these decisions for you?</a:t>
            </a:r>
          </a:p>
        </p:txBody>
      </p:sp>
    </p:spTree>
    <p:extLst>
      <p:ext uri="{BB962C8B-B14F-4D97-AF65-F5344CB8AC3E}">
        <p14:creationId xmlns:p14="http://schemas.microsoft.com/office/powerpoint/2010/main" val="37046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/>
              <a:t>Agenda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11275"/>
            <a:ext cx="8343900" cy="5060950"/>
          </a:xfrm>
        </p:spPr>
        <p:txBody>
          <a:bodyPr/>
          <a:lstStyle/>
          <a:p>
            <a:r>
              <a:rPr lang="en-US" altLang="en-US" sz="2800" b="0" dirty="0" smtClean="0"/>
              <a:t>Understand the theory</a:t>
            </a:r>
          </a:p>
          <a:p>
            <a:r>
              <a:rPr lang="en-US" altLang="en-US" sz="2800" b="0" dirty="0" smtClean="0"/>
              <a:t>Create </a:t>
            </a:r>
            <a:r>
              <a:rPr lang="en-US" altLang="en-US" sz="2800" b="0" dirty="0"/>
              <a:t>n</a:t>
            </a:r>
            <a:r>
              <a:rPr lang="en-US" altLang="en-US" sz="2800" b="0" dirty="0" smtClean="0"/>
              <a:t>ew workflow</a:t>
            </a:r>
          </a:p>
          <a:p>
            <a:r>
              <a:rPr lang="en-US" altLang="en-US" sz="2800" b="0" dirty="0" smtClean="0"/>
              <a:t>How to transition </a:t>
            </a:r>
            <a:r>
              <a:rPr lang="en-US" altLang="en-US" sz="2800" b="0" dirty="0"/>
              <a:t>f</a:t>
            </a:r>
            <a:r>
              <a:rPr lang="en-US" altLang="en-US" sz="2800" b="0" dirty="0" smtClean="0"/>
              <a:t>rom your current </a:t>
            </a:r>
            <a:r>
              <a:rPr lang="en-US" altLang="en-US" sz="2800" b="0" dirty="0"/>
              <a:t>s</a:t>
            </a:r>
            <a:r>
              <a:rPr lang="en-US" altLang="en-US" sz="2800" b="0" dirty="0" smtClean="0"/>
              <a:t>ystem</a:t>
            </a:r>
          </a:p>
          <a:p>
            <a:r>
              <a:rPr lang="en-US" altLang="en-US" sz="2800" b="0" dirty="0" smtClean="0"/>
              <a:t>Setup &amp; </a:t>
            </a:r>
            <a:r>
              <a:rPr lang="en-US" altLang="en-US" sz="2800" b="0" dirty="0"/>
              <a:t>m</a:t>
            </a:r>
            <a:r>
              <a:rPr lang="en-US" altLang="en-US" sz="2800" b="0" dirty="0" smtClean="0"/>
              <a:t>anage rules</a:t>
            </a:r>
          </a:p>
          <a:p>
            <a:r>
              <a:rPr lang="en-US" altLang="en-US" sz="2800" b="0" dirty="0" smtClean="0"/>
              <a:t>Tips &amp; tricks</a:t>
            </a:r>
          </a:p>
          <a:p>
            <a:r>
              <a:rPr lang="en-US" altLang="en-US" sz="2800" b="0" dirty="0" smtClean="0"/>
              <a:t>Resources</a:t>
            </a:r>
          </a:p>
          <a:p>
            <a:endParaRPr lang="en-US" altLang="en-US" sz="2800" b="0" dirty="0" smtClean="0"/>
          </a:p>
          <a:p>
            <a:endParaRPr lang="en-US" alt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5553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/>
              <a:t>Understand the Theory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43900" cy="5060950"/>
          </a:xfrm>
        </p:spPr>
        <p:txBody>
          <a:bodyPr/>
          <a:lstStyle/>
          <a:p>
            <a:r>
              <a:rPr lang="en-US" altLang="en-US" sz="1800" b="0" dirty="0" smtClean="0"/>
              <a:t>Goal → “Inbox Zero”</a:t>
            </a:r>
          </a:p>
          <a:p>
            <a:endParaRPr lang="en-US" altLang="en-US" sz="100" b="0" dirty="0" smtClean="0"/>
          </a:p>
          <a:p>
            <a:r>
              <a:rPr lang="en-US" altLang="en-US" sz="1800" b="0" dirty="0" smtClean="0"/>
              <a:t>4 D’s - GTD Workflow </a:t>
            </a:r>
            <a:endParaRPr lang="en-US" altLang="en-US" sz="1800" b="0" dirty="0" smtClean="0"/>
          </a:p>
          <a:p>
            <a:pPr lvl="1"/>
            <a:r>
              <a:rPr lang="en-US" altLang="en-US" sz="1800" dirty="0" smtClean="0"/>
              <a:t>Delete</a:t>
            </a:r>
            <a:r>
              <a:rPr lang="en-US" altLang="en-US" sz="1800" b="0" dirty="0" smtClean="0"/>
              <a:t> </a:t>
            </a:r>
            <a:r>
              <a:rPr lang="en-US" altLang="en-US" sz="1800" b="0" dirty="0" smtClean="0"/>
              <a:t>It</a:t>
            </a:r>
          </a:p>
          <a:p>
            <a:pPr lvl="1"/>
            <a:r>
              <a:rPr lang="en-US" altLang="en-US" sz="1800" dirty="0" smtClean="0"/>
              <a:t>Do</a:t>
            </a:r>
            <a:r>
              <a:rPr lang="en-US" altLang="en-US" sz="1800" b="0" dirty="0" smtClean="0"/>
              <a:t> it (respond or file for reference)</a:t>
            </a:r>
          </a:p>
          <a:p>
            <a:pPr lvl="1"/>
            <a:r>
              <a:rPr lang="en-US" altLang="en-US" sz="1800" dirty="0" smtClean="0"/>
              <a:t>Delegate</a:t>
            </a:r>
            <a:r>
              <a:rPr lang="en-US" altLang="en-US" sz="1800" b="0" dirty="0" smtClean="0"/>
              <a:t> it (forward)</a:t>
            </a:r>
          </a:p>
          <a:p>
            <a:pPr lvl="1"/>
            <a:r>
              <a:rPr lang="en-US" altLang="en-US" sz="1800" dirty="0" smtClean="0"/>
              <a:t>Defer</a:t>
            </a:r>
            <a:r>
              <a:rPr lang="en-US" altLang="en-US" sz="1800" b="0" dirty="0" smtClean="0"/>
              <a:t> it (Don’t let this become your default!)</a:t>
            </a:r>
          </a:p>
          <a:p>
            <a:endParaRPr lang="en-US" altLang="en-US" sz="100" b="0" dirty="0" smtClean="0"/>
          </a:p>
          <a:p>
            <a:r>
              <a:rPr lang="en-US" altLang="en-US" sz="1800" b="0" dirty="0" smtClean="0"/>
              <a:t>Where do I file an important email that covers </a:t>
            </a:r>
            <a:r>
              <a:rPr lang="en-US" altLang="en-US" sz="1800" i="1" dirty="0" smtClean="0"/>
              <a:t>multiple</a:t>
            </a:r>
            <a:r>
              <a:rPr lang="en-US" altLang="en-US" sz="1800" b="0" dirty="0" smtClean="0"/>
              <a:t> unrelated subjects?</a:t>
            </a:r>
          </a:p>
          <a:p>
            <a:pPr lvl="1"/>
            <a:r>
              <a:rPr lang="en-US" altLang="en-US" sz="1800" b="0" dirty="0" smtClean="0"/>
              <a:t>Everything goes in a single folder</a:t>
            </a:r>
          </a:p>
          <a:p>
            <a:pPr lvl="2"/>
            <a:r>
              <a:rPr lang="en-US" altLang="en-US" sz="1800" b="0" dirty="0" smtClean="0"/>
              <a:t>Categories (aka Tags or Labels) create the structure</a:t>
            </a:r>
          </a:p>
          <a:p>
            <a:endParaRPr lang="en-US" altLang="en-US" sz="100" b="0" dirty="0" smtClean="0"/>
          </a:p>
          <a:p>
            <a:r>
              <a:rPr lang="en-US" altLang="en-US" sz="1800" b="0" dirty="0" smtClean="0"/>
              <a:t>How is this different than my current foldering system?</a:t>
            </a:r>
          </a:p>
          <a:p>
            <a:pPr lvl="1"/>
            <a:r>
              <a:rPr lang="en-US" altLang="en-US" sz="1800" dirty="0" smtClean="0"/>
              <a:t>Saved Search folders </a:t>
            </a:r>
            <a:r>
              <a:rPr lang="en-US" altLang="en-US" sz="1800" b="0" dirty="0" smtClean="0"/>
              <a:t>and </a:t>
            </a:r>
            <a:r>
              <a:rPr lang="en-US" altLang="en-US" sz="1800" dirty="0" smtClean="0"/>
              <a:t>Rules</a:t>
            </a:r>
            <a:r>
              <a:rPr lang="en-US" altLang="en-US" sz="1800" b="0" dirty="0" smtClean="0"/>
              <a:t> do all the ‘heavy lifting’ </a:t>
            </a:r>
          </a:p>
          <a:p>
            <a:pPr lvl="1"/>
            <a:r>
              <a:rPr lang="en-US" altLang="en-US" sz="1800" b="0" dirty="0" smtClean="0"/>
              <a:t>Limit the # of decisions – Free up your mind</a:t>
            </a:r>
          </a:p>
          <a:p>
            <a:pPr lvl="1"/>
            <a:r>
              <a:rPr lang="en-US" altLang="en-US" sz="1800" b="0" dirty="0" smtClean="0"/>
              <a:t>Dramatically increase the # of ways emails can be found (4-5x faster)</a:t>
            </a:r>
          </a:p>
        </p:txBody>
      </p:sp>
    </p:spTree>
    <p:extLst>
      <p:ext uri="{BB962C8B-B14F-4D97-AF65-F5344CB8AC3E}">
        <p14:creationId xmlns:p14="http://schemas.microsoft.com/office/powerpoint/2010/main" val="35354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/>
              <a:t>Create New Workflow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209675"/>
            <a:ext cx="8440737" cy="5265738"/>
          </a:xfrm>
        </p:spPr>
        <p:txBody>
          <a:bodyPr/>
          <a:lstStyle/>
          <a:p>
            <a:r>
              <a:rPr lang="en-US" altLang="en-US" sz="1800" b="0" dirty="0" smtClean="0"/>
              <a:t>Goal → Limit the # of </a:t>
            </a:r>
            <a:r>
              <a:rPr lang="en-US" altLang="en-US" sz="1800" b="0" dirty="0" smtClean="0">
                <a:hlinkClick r:id="rId3"/>
              </a:rPr>
              <a:t>Categories</a:t>
            </a:r>
            <a:r>
              <a:rPr lang="en-US" altLang="en-US" sz="1800" b="0" dirty="0" smtClean="0"/>
              <a:t>…trust the system, it works!</a:t>
            </a:r>
          </a:p>
          <a:p>
            <a:r>
              <a:rPr lang="en-US" altLang="en-US" sz="1800" b="0" dirty="0" smtClean="0"/>
              <a:t>How? → Everything goes in </a:t>
            </a:r>
            <a:r>
              <a:rPr lang="en-US" altLang="en-US" sz="1800" u="sng" dirty="0" smtClean="0"/>
              <a:t>Archived</a:t>
            </a:r>
            <a:r>
              <a:rPr lang="en-US" altLang="en-US" sz="1800" b="0" dirty="0" smtClean="0"/>
              <a:t> folder</a:t>
            </a:r>
          </a:p>
          <a:p>
            <a:pPr lvl="1"/>
            <a:r>
              <a:rPr lang="en-US" altLang="en-US" sz="1800" b="0" dirty="0" smtClean="0"/>
              <a:t>Use Categories to create ‘</a:t>
            </a:r>
            <a:r>
              <a:rPr lang="en-US" altLang="en-US" sz="1800" i="1" u="sng" dirty="0" smtClean="0"/>
              <a:t>Saved Search</a:t>
            </a:r>
            <a:r>
              <a:rPr lang="en-US" altLang="en-US" sz="1800" b="0" dirty="0" smtClean="0"/>
              <a:t>’ folders (aka Smart Folders)</a:t>
            </a:r>
          </a:p>
          <a:p>
            <a:pPr lvl="2"/>
            <a:r>
              <a:rPr lang="en-US" altLang="en-US" sz="1800" b="0" dirty="0" smtClean="0"/>
              <a:t>Right click ‘Search Folders’ to create</a:t>
            </a:r>
            <a:endParaRPr lang="en-US" altLang="en-US" sz="1800" b="0" dirty="0" smtClean="0">
              <a:hlinkClick r:id="rId4"/>
            </a:endParaRPr>
          </a:p>
          <a:p>
            <a:pPr lvl="2"/>
            <a:r>
              <a:rPr lang="en-US" altLang="en-US" sz="1800" b="0" dirty="0" smtClean="0">
                <a:hlinkClick r:id="rId4"/>
              </a:rPr>
              <a:t>How To Guide</a:t>
            </a:r>
            <a:endParaRPr lang="en-US" altLang="en-US" sz="1800" b="0" dirty="0" smtClean="0"/>
          </a:p>
          <a:p>
            <a:pPr marL="0" indent="0">
              <a:buNone/>
            </a:pPr>
            <a:endParaRPr lang="en-US" altLang="en-US" sz="1800" b="0" dirty="0" smtClean="0"/>
          </a:p>
          <a:p>
            <a:r>
              <a:rPr lang="en-US" altLang="en-US" sz="1800" b="0" dirty="0" smtClean="0"/>
              <a:t>Breakdown work into major Categories</a:t>
            </a:r>
          </a:p>
          <a:p>
            <a:pPr lvl="1"/>
            <a:r>
              <a:rPr lang="en-US" altLang="en-US" sz="1800" dirty="0" smtClean="0">
                <a:solidFill>
                  <a:srgbClr val="00B050"/>
                </a:solidFill>
              </a:rPr>
              <a:t>Good</a:t>
            </a:r>
            <a:r>
              <a:rPr lang="en-US" altLang="en-US" sz="1800" b="0" dirty="0" smtClean="0"/>
              <a:t>: </a:t>
            </a:r>
            <a:r>
              <a:rPr lang="en-US" altLang="en-US" sz="1600" b="0" dirty="0" smtClean="0"/>
              <a:t>FMA, FMF, AFRC, Personal, Regulations, Systems, Training, FY2X</a:t>
            </a:r>
          </a:p>
          <a:p>
            <a:pPr lvl="2"/>
            <a:r>
              <a:rPr lang="en-US" altLang="en-US" sz="1800" b="0" dirty="0" smtClean="0"/>
              <a:t>Broad yet specific; limit overlap; enable quick decisions</a:t>
            </a: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Bad</a:t>
            </a:r>
            <a:r>
              <a:rPr lang="en-US" altLang="en-US" sz="1800" b="0" dirty="0" smtClean="0"/>
              <a:t>: Bob Jones, CivPay Regulations, CMS Metrics </a:t>
            </a:r>
            <a:r>
              <a:rPr lang="en-US" altLang="en-US" sz="1800" b="0" dirty="0"/>
              <a:t>Meetings</a:t>
            </a:r>
            <a:endParaRPr lang="en-US" altLang="en-US" sz="1800" b="0" dirty="0" smtClean="0"/>
          </a:p>
          <a:p>
            <a:pPr lvl="2"/>
            <a:r>
              <a:rPr lang="en-US" altLang="en-US" sz="1800" b="0" dirty="0" smtClean="0"/>
              <a:t>Too specific; creates indecisiveness &amp; uncertainty; quickly becomes unmanageable</a:t>
            </a:r>
          </a:p>
          <a:p>
            <a:pPr lvl="1"/>
            <a:r>
              <a:rPr lang="en-US" altLang="en-US" sz="1800" b="0" dirty="0" smtClean="0"/>
              <a:t>Do NOT stress about </a:t>
            </a:r>
            <a:r>
              <a:rPr lang="en-US" altLang="en-US" sz="1800" b="0" dirty="0" smtClean="0">
                <a:solidFill>
                  <a:srgbClr val="FF0000"/>
                </a:solidFill>
              </a:rPr>
              <a:t>c</a:t>
            </a:r>
            <a:r>
              <a:rPr lang="en-US" altLang="en-US" sz="1800" b="0" dirty="0" smtClean="0">
                <a:solidFill>
                  <a:srgbClr val="008000"/>
                </a:solidFill>
              </a:rPr>
              <a:t>o</a:t>
            </a:r>
            <a:r>
              <a:rPr lang="en-US" altLang="en-US" sz="1800" b="0" dirty="0" smtClean="0">
                <a:solidFill>
                  <a:srgbClr val="FFC000"/>
                </a:solidFill>
              </a:rPr>
              <a:t>l</a:t>
            </a:r>
            <a:r>
              <a:rPr lang="en-US" altLang="en-US" sz="1800" b="0" dirty="0" smtClean="0">
                <a:solidFill>
                  <a:srgbClr val="0070C0"/>
                </a:solidFill>
              </a:rPr>
              <a:t>o</a:t>
            </a:r>
            <a:r>
              <a:rPr lang="en-US" altLang="en-US" sz="1800" b="0" dirty="0" smtClean="0">
                <a:solidFill>
                  <a:srgbClr val="7030A0"/>
                </a:solidFill>
              </a:rPr>
              <a:t>r</a:t>
            </a:r>
            <a:r>
              <a:rPr lang="en-US" altLang="en-US" sz="1800" b="0" dirty="0" smtClean="0"/>
              <a:t> coding; NOT the point of this system</a:t>
            </a:r>
          </a:p>
          <a:p>
            <a:endParaRPr lang="en-US" altLang="en-US" sz="1400" b="0" dirty="0" smtClean="0"/>
          </a:p>
          <a:p>
            <a:pPr lvl="1"/>
            <a:endParaRPr lang="en-US" altLang="en-US" sz="1000" b="0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" y="4038600"/>
            <a:ext cx="93358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1" y="4511867"/>
            <a:ext cx="6746772" cy="2166678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/>
              <a:t>How To Transition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311275"/>
            <a:ext cx="8440737" cy="5060950"/>
          </a:xfrm>
        </p:spPr>
        <p:txBody>
          <a:bodyPr/>
          <a:lstStyle/>
          <a:p>
            <a:r>
              <a:rPr lang="en-US" altLang="en-US" sz="1800" b="0" dirty="0" smtClean="0"/>
              <a:t>Goal → Transition to new system in less than 1 hour</a:t>
            </a:r>
          </a:p>
          <a:p>
            <a:r>
              <a:rPr lang="en-US" altLang="en-US" sz="1800" b="0" dirty="0" smtClean="0"/>
              <a:t>Do your best to map your current workflow (lots of folders) to your new, more streamlined process (major Categories)</a:t>
            </a:r>
          </a:p>
          <a:p>
            <a:pPr lvl="1"/>
            <a:r>
              <a:rPr lang="en-US" altLang="en-US" sz="1400" b="0" dirty="0" smtClean="0"/>
              <a:t>1) Select All (Ctrl+A) emails in old folder</a:t>
            </a:r>
          </a:p>
          <a:p>
            <a:pPr lvl="1"/>
            <a:r>
              <a:rPr lang="en-US" altLang="en-US" sz="1400" b="0" dirty="0" smtClean="0"/>
              <a:t>2) Apply new Category to all emails</a:t>
            </a:r>
          </a:p>
          <a:p>
            <a:pPr lvl="1"/>
            <a:r>
              <a:rPr lang="en-US" altLang="en-US" sz="1400" b="0" dirty="0" smtClean="0"/>
              <a:t>3) Drag all emails in old folder to your Archived folder</a:t>
            </a:r>
          </a:p>
          <a:p>
            <a:pPr lvl="1"/>
            <a:r>
              <a:rPr lang="en-US" altLang="en-US" sz="1400" b="0" dirty="0" smtClean="0"/>
              <a:t>4) Delete old folder</a:t>
            </a:r>
          </a:p>
          <a:p>
            <a:pPr lvl="1"/>
            <a:r>
              <a:rPr lang="en-US" altLang="en-US" sz="1400" b="0" dirty="0" smtClean="0"/>
              <a:t>Repeat process until done</a:t>
            </a:r>
            <a:endParaRPr lang="en-US" altLang="en-US" sz="1800" b="0" dirty="0" smtClean="0"/>
          </a:p>
          <a:p>
            <a:pPr lvl="1"/>
            <a:endParaRPr lang="en-US" altLang="en-US" sz="1400" b="0" dirty="0" smtClean="0"/>
          </a:p>
          <a:p>
            <a:pPr lvl="1"/>
            <a:endParaRPr lang="en-US" altLang="en-US" sz="1000" b="0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3214687"/>
            <a:ext cx="59959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3411538" y="3238635"/>
            <a:ext cx="5638800" cy="1236663"/>
            <a:chOff x="3281701" y="2792963"/>
            <a:chExt cx="5637988" cy="1237667"/>
          </a:xfrm>
        </p:grpSpPr>
        <p:sp>
          <p:nvSpPr>
            <p:cNvPr id="15375" name="Rectangle 1"/>
            <p:cNvSpPr>
              <a:spLocks noChangeArrowheads="1"/>
            </p:cNvSpPr>
            <p:nvPr/>
          </p:nvSpPr>
          <p:spPr bwMode="auto">
            <a:xfrm>
              <a:off x="3281701" y="3144417"/>
              <a:ext cx="842430" cy="18661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151C77"/>
                </a:buClr>
                <a:buSzPct val="8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51C77"/>
                </a:buClr>
                <a:buSzPct val="80000"/>
                <a:buFont typeface="Wingdings" panose="05000000000000000000" pitchFamily="2" charset="2"/>
                <a:buChar char="n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151C77"/>
                </a:buClr>
                <a:buSzPct val="8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b="0" dirty="0"/>
            </a:p>
          </p:txBody>
        </p:sp>
        <p:sp>
          <p:nvSpPr>
            <p:cNvPr id="15376" name="Rectangle 6"/>
            <p:cNvSpPr>
              <a:spLocks noChangeArrowheads="1"/>
            </p:cNvSpPr>
            <p:nvPr/>
          </p:nvSpPr>
          <p:spPr bwMode="auto">
            <a:xfrm>
              <a:off x="5038966" y="2792963"/>
              <a:ext cx="3880723" cy="12376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151C77"/>
                </a:buClr>
                <a:buSzPct val="8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51C77"/>
                </a:buClr>
                <a:buSzPct val="80000"/>
                <a:buFont typeface="Wingdings" panose="05000000000000000000" pitchFamily="2" charset="2"/>
                <a:buChar char="n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151C77"/>
                </a:buClr>
                <a:buSzPct val="8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b="0" dirty="0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4189620" y="3069412"/>
              <a:ext cx="755541" cy="336823"/>
            </a:xfrm>
            <a:prstGeom prst="rect">
              <a:avLst/>
            </a:prstGeom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Step 1</a:t>
              </a:r>
            </a:p>
          </p:txBody>
        </p:sp>
      </p:grpSp>
      <p:cxnSp>
        <p:nvCxnSpPr>
          <p:cNvPr id="15367" name="Straight Arrow Connector 4"/>
          <p:cNvCxnSpPr>
            <a:cxnSpLocks noChangeShapeType="1"/>
          </p:cNvCxnSpPr>
          <p:nvPr/>
        </p:nvCxnSpPr>
        <p:spPr bwMode="auto">
          <a:xfrm flipH="1">
            <a:off x="1670050" y="5197475"/>
            <a:ext cx="774700" cy="914400"/>
          </a:xfrm>
          <a:prstGeom prst="straightConnector1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916863" y="4800600"/>
            <a:ext cx="755650" cy="336550"/>
          </a:xfrm>
          <a:prstGeom prst="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7021099" y="4800600"/>
            <a:ext cx="728974" cy="187794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69037" y="6071262"/>
            <a:ext cx="755650" cy="334963"/>
          </a:xfrm>
          <a:prstGeom prst="rect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1072325" y="6278983"/>
            <a:ext cx="568820" cy="186483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69037" y="4517100"/>
            <a:ext cx="755650" cy="334962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5873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/>
              <a:t>Setup &amp; Manage Rules in Outlook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311275"/>
            <a:ext cx="8658225" cy="5060950"/>
          </a:xfrm>
        </p:spPr>
        <p:txBody>
          <a:bodyPr/>
          <a:lstStyle/>
          <a:p>
            <a:r>
              <a:rPr lang="en-US" altLang="en-US" sz="1800" b="0" dirty="0" smtClean="0"/>
              <a:t>Goal → Automate your inbox</a:t>
            </a:r>
          </a:p>
          <a:p>
            <a:endParaRPr lang="en-US" altLang="en-US" sz="200" b="0" dirty="0" smtClean="0"/>
          </a:p>
          <a:p>
            <a:r>
              <a:rPr lang="en-US" altLang="en-US" sz="1800" b="0" dirty="0" smtClean="0"/>
              <a:t>Create rules to automatically Categorize emails as they come in</a:t>
            </a:r>
          </a:p>
          <a:p>
            <a:pPr lvl="1"/>
            <a:r>
              <a:rPr lang="en-US" altLang="en-US" sz="1600" b="0" dirty="0" smtClean="0"/>
              <a:t>Not mandatory, but I </a:t>
            </a:r>
            <a:r>
              <a:rPr lang="en-US" altLang="en-US" sz="1600" dirty="0" smtClean="0"/>
              <a:t>recommend setting up rules in OWA</a:t>
            </a:r>
            <a:r>
              <a:rPr lang="en-US" altLang="en-US" sz="1600" b="0" dirty="0" smtClean="0"/>
              <a:t> versus Desktop Outlook</a:t>
            </a:r>
          </a:p>
          <a:p>
            <a:pPr lvl="2"/>
            <a:r>
              <a:rPr lang="en-US" altLang="en-US" sz="1400" b="0" dirty="0" smtClean="0"/>
              <a:t>More easily migrates with you and is easier to manage</a:t>
            </a:r>
          </a:p>
          <a:p>
            <a:pPr lvl="1"/>
            <a:r>
              <a:rPr lang="en-US" altLang="en-US" sz="1800" i="1" dirty="0" smtClean="0"/>
              <a:t>Home &gt; Rules (dropdown) &gt; Create Rule… &gt; Advanced Options…</a:t>
            </a:r>
          </a:p>
          <a:p>
            <a:pPr lvl="1"/>
            <a:r>
              <a:rPr lang="en-US" altLang="en-US" sz="1800" b="0" dirty="0" smtClean="0"/>
              <a:t>Answer a Series of Questions</a:t>
            </a:r>
          </a:p>
          <a:p>
            <a:pPr lvl="2"/>
            <a:r>
              <a:rPr lang="en-US" altLang="en-US" sz="1400" b="0" dirty="0" smtClean="0"/>
              <a:t>Which condition(s) do you want to check? (i.e. from someone(s), key words, certain subject lines)</a:t>
            </a:r>
          </a:p>
          <a:p>
            <a:pPr lvl="2"/>
            <a:r>
              <a:rPr lang="en-US" altLang="en-US" sz="1400" b="0" dirty="0" smtClean="0"/>
              <a:t>What do you want to do with the message? (i.e. Assign Category, delete, mark as read, forward)</a:t>
            </a:r>
          </a:p>
          <a:p>
            <a:pPr lvl="2"/>
            <a:r>
              <a:rPr lang="en-US" altLang="en-US" sz="1400" b="0" dirty="0" smtClean="0"/>
              <a:t>Are there any exceptions? (Typically, I skip this step and just click Next)</a:t>
            </a:r>
          </a:p>
          <a:p>
            <a:pPr lvl="2"/>
            <a:r>
              <a:rPr lang="en-US" altLang="en-US" sz="1400" b="0" dirty="0" smtClean="0"/>
              <a:t>Specify a name for this rule – Be specific; make it something you’ll easily recognize</a:t>
            </a:r>
          </a:p>
          <a:p>
            <a:endParaRPr lang="en-US" altLang="en-US" sz="300" b="0" dirty="0" smtClean="0"/>
          </a:p>
          <a:p>
            <a:r>
              <a:rPr lang="en-US" altLang="en-US" sz="1800" b="0" dirty="0" smtClean="0"/>
              <a:t>What if my Rules change overtime? </a:t>
            </a:r>
          </a:p>
          <a:p>
            <a:pPr lvl="1"/>
            <a:r>
              <a:rPr lang="en-US" altLang="en-US" sz="1800" b="0" dirty="0" smtClean="0"/>
              <a:t>Super easy to edit/delete</a:t>
            </a:r>
          </a:p>
          <a:p>
            <a:pPr lvl="2"/>
            <a:r>
              <a:rPr lang="en-US" altLang="en-US" sz="1400" b="0" dirty="0" smtClean="0"/>
              <a:t> </a:t>
            </a:r>
            <a:r>
              <a:rPr lang="en-US" altLang="en-US" sz="1400" i="1" dirty="0" smtClean="0"/>
              <a:t>File &gt; Manage Rules &amp; Alerts &gt; E-mail Rules Tab &gt; Select Rule &gt; Change Rule </a:t>
            </a:r>
            <a:r>
              <a:rPr lang="en-US" altLang="en-US" sz="1400" i="1" u="sng" dirty="0" smtClean="0"/>
              <a:t>or</a:t>
            </a:r>
            <a:r>
              <a:rPr lang="en-US" altLang="en-US" sz="1400" i="1" dirty="0" smtClean="0"/>
              <a:t> Delete</a:t>
            </a:r>
          </a:p>
        </p:txBody>
      </p:sp>
    </p:spTree>
    <p:extLst>
      <p:ext uri="{BB962C8B-B14F-4D97-AF65-F5344CB8AC3E}">
        <p14:creationId xmlns:p14="http://schemas.microsoft.com/office/powerpoint/2010/main" val="37471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/>
              <a:t>Setup &amp; Manage Rules in OWA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311275"/>
            <a:ext cx="8658225" cy="469883"/>
          </a:xfrm>
        </p:spPr>
        <p:txBody>
          <a:bodyPr/>
          <a:lstStyle/>
          <a:p>
            <a:r>
              <a:rPr lang="en-US" altLang="en-US" sz="1800" b="0" dirty="0" smtClean="0"/>
              <a:t>Recently transitioned Rules from Desktop Outlook to </a:t>
            </a:r>
            <a:r>
              <a:rPr lang="en-US" altLang="en-US" sz="1800" b="0" dirty="0" smtClean="0">
                <a:hlinkClick r:id="rId3"/>
              </a:rPr>
              <a:t>OWA</a:t>
            </a:r>
            <a:endParaRPr lang="en-US" altLang="en-US" sz="1400" i="1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3229426" cy="1552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1981200"/>
            <a:ext cx="755650" cy="336550"/>
          </a:xfrm>
          <a:prstGeom prst="rect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1</a:t>
            </a:r>
          </a:p>
        </p:txBody>
      </p:sp>
      <p:cxnSp>
        <p:nvCxnSpPr>
          <p:cNvPr id="6" name="Straight Arrow Connector 4"/>
          <p:cNvCxnSpPr>
            <a:cxnSpLocks noChangeShapeType="1"/>
          </p:cNvCxnSpPr>
          <p:nvPr/>
        </p:nvCxnSpPr>
        <p:spPr bwMode="auto">
          <a:xfrm flipV="1">
            <a:off x="685800" y="2317750"/>
            <a:ext cx="1981200" cy="1206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6871"/>
            <a:ext cx="2534004" cy="19147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52400" y="3948112"/>
            <a:ext cx="755650" cy="336550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2</a:t>
            </a:r>
          </a:p>
        </p:txBody>
      </p:sp>
      <p:cxnSp>
        <p:nvCxnSpPr>
          <p:cNvPr id="11" name="Straight Arrow Connector 4"/>
          <p:cNvCxnSpPr>
            <a:cxnSpLocks noChangeShapeType="1"/>
          </p:cNvCxnSpPr>
          <p:nvPr/>
        </p:nvCxnSpPr>
        <p:spPr bwMode="auto">
          <a:xfrm>
            <a:off x="505002" y="4676123"/>
            <a:ext cx="866598" cy="29138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07" y="1781158"/>
            <a:ext cx="3391373" cy="18004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636441" y="1981200"/>
            <a:ext cx="755650" cy="336550"/>
          </a:xfrm>
          <a:prstGeom prst="rect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4"/>
          <p:cNvCxnSpPr>
            <a:cxnSpLocks noChangeShapeType="1"/>
          </p:cNvCxnSpPr>
          <p:nvPr/>
        </p:nvCxnSpPr>
        <p:spPr bwMode="auto">
          <a:xfrm>
            <a:off x="5052700" y="2367179"/>
            <a:ext cx="2643500" cy="62049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753204" y="3948112"/>
            <a:ext cx="5212997" cy="2376487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800" b="0" kern="0" dirty="0" smtClean="0"/>
              <a:t>From here, all steps follow the same process as described on the previous slide</a:t>
            </a:r>
          </a:p>
          <a:p>
            <a:r>
              <a:rPr lang="en-US" altLang="en-US" sz="1800" b="0" kern="0" dirty="0" smtClean="0"/>
              <a:t>Using </a:t>
            </a:r>
            <a:r>
              <a:rPr lang="en-US" altLang="en-US" sz="1800" b="0" kern="0" dirty="0" smtClean="0">
                <a:hlinkClick r:id="rId3"/>
              </a:rPr>
              <a:t>OWA</a:t>
            </a:r>
            <a:r>
              <a:rPr lang="en-US" altLang="en-US" sz="1800" b="0" kern="0" dirty="0" smtClean="0"/>
              <a:t> ensures your rules follow you from computer-to-computer and will also apply all rules to Desktop Outlook</a:t>
            </a:r>
          </a:p>
          <a:p>
            <a:pPr lvl="1"/>
            <a:r>
              <a:rPr lang="en-US" altLang="en-US" sz="1200" b="0" kern="0" dirty="0" smtClean="0"/>
              <a:t>Reduces duplication of effort as you move or change computers</a:t>
            </a:r>
            <a:endParaRPr lang="en-US" altLang="en-US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40116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177800"/>
            <a:ext cx="7086600" cy="965200"/>
          </a:xfrm>
        </p:spPr>
        <p:txBody>
          <a:bodyPr/>
          <a:lstStyle/>
          <a:p>
            <a:pPr algn="ctr"/>
            <a:r>
              <a:rPr lang="en-US" altLang="en-US" dirty="0" smtClean="0"/>
              <a:t>Tips &amp; Tricks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990600"/>
            <a:ext cx="8343900" cy="5060950"/>
          </a:xfrm>
        </p:spPr>
        <p:txBody>
          <a:bodyPr/>
          <a:lstStyle/>
          <a:p>
            <a:r>
              <a:rPr lang="en-US" altLang="en-US" sz="1800" b="0" dirty="0" smtClean="0"/>
              <a:t>Leverage Quick Access Toolbar (QAT) (</a:t>
            </a:r>
            <a:r>
              <a:rPr lang="en-US" altLang="en-US" sz="1800" b="0" dirty="0" smtClean="0">
                <a:solidFill>
                  <a:srgbClr val="0070C0"/>
                </a:solidFill>
                <a:hlinkClick r:id="rId3"/>
              </a:rPr>
              <a:t>How to Guide</a:t>
            </a:r>
            <a:r>
              <a:rPr lang="en-US" altLang="en-US" sz="1800" b="0" dirty="0" smtClean="0"/>
              <a:t>)</a:t>
            </a:r>
          </a:p>
          <a:p>
            <a:pPr lvl="1"/>
            <a:r>
              <a:rPr lang="en-US" altLang="en-US" sz="1800" b="0" dirty="0" smtClean="0"/>
              <a:t>Customize QAT in </a:t>
            </a:r>
            <a:r>
              <a:rPr lang="en-US" altLang="en-US" sz="1800" u="sng" dirty="0" smtClean="0"/>
              <a:t>both</a:t>
            </a:r>
            <a:r>
              <a:rPr lang="en-US" altLang="en-US" sz="1800" b="0" dirty="0" smtClean="0"/>
              <a:t> the main Outlook screen &amp; individual email screen</a:t>
            </a:r>
          </a:p>
          <a:p>
            <a:pPr lvl="1"/>
            <a:r>
              <a:rPr lang="en-US" altLang="en-US" sz="1800" b="0" dirty="0" smtClean="0"/>
              <a:t>Right-click any button in toolbar and select ‘Add to Quick Access Toolbar’</a:t>
            </a:r>
          </a:p>
          <a:p>
            <a:pPr lvl="1"/>
            <a:r>
              <a:rPr lang="en-US" altLang="en-US" sz="1800" b="0" dirty="0" smtClean="0"/>
              <a:t>Move icons to far left of QAT to create easy-to-remember Hot Keys</a:t>
            </a:r>
          </a:p>
          <a:p>
            <a:pPr lvl="2"/>
            <a:r>
              <a:rPr lang="en-US" altLang="en-US" sz="1400" b="0" dirty="0" smtClean="0"/>
              <a:t>Alt+1 = Move to folder (typically general)</a:t>
            </a:r>
          </a:p>
          <a:p>
            <a:pPr lvl="2"/>
            <a:r>
              <a:rPr lang="en-US" altLang="en-US" sz="1400" b="0" dirty="0" smtClean="0"/>
              <a:t>Alt+2 = Categorize</a:t>
            </a:r>
          </a:p>
          <a:p>
            <a:endParaRPr lang="en-US" altLang="en-US" sz="400" b="0" dirty="0" smtClean="0"/>
          </a:p>
          <a:p>
            <a:r>
              <a:rPr lang="en-US" altLang="en-US" sz="1800" b="0" dirty="0" smtClean="0"/>
              <a:t>Prioritize emails sent directly to you in a different </a:t>
            </a:r>
            <a:r>
              <a:rPr lang="en-US" altLang="en-US" sz="1800" dirty="0" smtClean="0">
                <a:solidFill>
                  <a:srgbClr val="FF0000"/>
                </a:solidFill>
              </a:rPr>
              <a:t>color</a:t>
            </a:r>
            <a:r>
              <a:rPr lang="en-US" altLang="en-US" sz="1800" b="0" dirty="0" smtClean="0"/>
              <a:t> (</a:t>
            </a:r>
            <a:r>
              <a:rPr lang="en-US" altLang="en-US" sz="1800" b="0" dirty="0" smtClean="0">
                <a:hlinkClick r:id="rId4"/>
              </a:rPr>
              <a:t>How to Guide</a:t>
            </a:r>
            <a:r>
              <a:rPr lang="en-US" altLang="en-US" sz="1800" b="0" dirty="0" smtClean="0"/>
              <a:t>)</a:t>
            </a:r>
          </a:p>
          <a:p>
            <a:pPr lvl="1"/>
            <a:r>
              <a:rPr lang="en-US" altLang="en-US" sz="1800" b="0" dirty="0" smtClean="0"/>
              <a:t>Presumably </a:t>
            </a:r>
            <a:r>
              <a:rPr lang="en-US" altLang="en-US" sz="1800" b="0" i="1" u="sng" dirty="0" smtClean="0"/>
              <a:t>you</a:t>
            </a:r>
            <a:r>
              <a:rPr lang="en-US" altLang="en-US" sz="1800" b="0" dirty="0" smtClean="0"/>
              <a:t> need to take action; these are ‘must-read’ messages</a:t>
            </a:r>
          </a:p>
          <a:p>
            <a:pPr marL="0" indent="0">
              <a:buNone/>
            </a:pPr>
            <a:endParaRPr lang="en-US" altLang="en-US" sz="500" b="0" dirty="0" smtClean="0"/>
          </a:p>
          <a:p>
            <a:pPr marL="406400" lvl="1" indent="0">
              <a:buNone/>
            </a:pPr>
            <a:endParaRPr lang="en-US" altLang="en-US" sz="1800" b="0" dirty="0" smtClean="0"/>
          </a:p>
          <a:p>
            <a:pPr lvl="1"/>
            <a:endParaRPr lang="en-US" altLang="en-US" sz="1800" b="0" dirty="0" smtClean="0"/>
          </a:p>
          <a:p>
            <a:pPr lvl="1"/>
            <a:endParaRPr lang="en-US" altLang="en-US" sz="1800" b="0" dirty="0" smtClean="0"/>
          </a:p>
          <a:p>
            <a:pPr lvl="1"/>
            <a:endParaRPr lang="en-US" altLang="en-US" sz="1800" b="0" dirty="0" smtClean="0"/>
          </a:p>
          <a:p>
            <a:pPr lvl="1"/>
            <a:endParaRPr lang="en-US" altLang="en-US" sz="1400" b="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81" y="1147813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SAF(Unclas)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6FF"/>
        </a:solidFill>
        <a:ln w="9525">
          <a:noFill/>
          <a:miter lim="800000"/>
          <a:headEnd/>
          <a:tailEnd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6FF"/>
        </a:solidFill>
        <a:ln w="9525">
          <a:noFill/>
          <a:miter lim="800000"/>
          <a:headEnd/>
          <a:tailEnd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USAF(Unclas)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6FF"/>
        </a:solidFill>
        <a:ln w="9525">
          <a:noFill/>
          <a:miter lim="800000"/>
          <a:headEnd/>
          <a:tailEnd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464F6924784449B4B2C5DAE8ADD8E" ma:contentTypeVersion="13" ma:contentTypeDescription="Create a new document." ma:contentTypeScope="" ma:versionID="79d3560435c53f3ec7e83ea1d28bcf67">
  <xsd:schema xmlns:xsd="http://www.w3.org/2001/XMLSchema" xmlns:xs="http://www.w3.org/2001/XMLSchema" xmlns:p="http://schemas.microsoft.com/office/2006/metadata/properties" xmlns:ns1="http://schemas.microsoft.com/sharepoint/v3" xmlns:ns3="38b1f534-01a8-480a-ad5a-cb5f78d1504b" xmlns:ns4="44c313b3-6738-4527-a952-b1f8f7dc4d20" targetNamespace="http://schemas.microsoft.com/office/2006/metadata/properties" ma:root="true" ma:fieldsID="8161f8b9b828a3928c963d7c5eb2bbac" ns1:_="" ns3:_="" ns4:_="">
    <xsd:import namespace="http://schemas.microsoft.com/sharepoint/v3"/>
    <xsd:import namespace="38b1f534-01a8-480a-ad5a-cb5f78d1504b"/>
    <xsd:import namespace="44c313b3-6738-4527-a952-b1f8f7dc4d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1f534-01a8-480a-ad5a-cb5f78d150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313b3-6738-4527-a952-b1f8f7dc4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946A42-15DE-4A1A-AD41-88F5ED39A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b1f534-01a8-480a-ad5a-cb5f78d1504b"/>
    <ds:schemaRef ds:uri="44c313b3-6738-4527-a952-b1f8f7dc4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8884E6-CB10-4071-99AA-8D241B268D35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8b1f534-01a8-480a-ad5a-cb5f78d1504b"/>
    <ds:schemaRef ds:uri="http://schemas.openxmlformats.org/package/2006/metadata/core-properties"/>
    <ds:schemaRef ds:uri="44c313b3-6738-4527-a952-b1f8f7dc4d20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417836-8D47-4DA7-80DC-6E980D80C5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13572</TotalTime>
  <Words>1007</Words>
  <Application>Microsoft Office PowerPoint</Application>
  <PresentationFormat>On-screen Show (4:3)</PresentationFormat>
  <Paragraphs>177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Century Schoolbook</vt:lpstr>
      <vt:lpstr>Wingdings</vt:lpstr>
      <vt:lpstr>1_USAF(Unclas)</vt:lpstr>
      <vt:lpstr>2_USAF(Unclas)</vt:lpstr>
      <vt:lpstr>3_USAF(Unclas)</vt:lpstr>
      <vt:lpstr>Photo Editor Photo</vt:lpstr>
      <vt:lpstr>Own Your Inbox</vt:lpstr>
      <vt:lpstr>Scenario</vt:lpstr>
      <vt:lpstr>Agenda</vt:lpstr>
      <vt:lpstr>Understand the Theory</vt:lpstr>
      <vt:lpstr>Create New Workflow</vt:lpstr>
      <vt:lpstr>How To Transition</vt:lpstr>
      <vt:lpstr>Setup &amp; Manage Rules in Outlook</vt:lpstr>
      <vt:lpstr>Setup &amp; Manage Rules in OWA</vt:lpstr>
      <vt:lpstr>Tips &amp; Tricks</vt:lpstr>
      <vt:lpstr>Color Code Your Inbox</vt:lpstr>
      <vt:lpstr>Other Productivity Hacks</vt:lpstr>
      <vt:lpstr>Resources</vt:lpstr>
    </vt:vector>
  </TitlesOfParts>
  <Company>USAF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Own Your Inbox</dc:title>
  <dc:creator>Matt Miller</dc:creator>
  <cp:keywords>#productivity</cp:keywords>
  <cp:lastModifiedBy>MILLER, WILLIAM M CIV USAF AFRC 301 FW/FM</cp:lastModifiedBy>
  <cp:revision>962</cp:revision>
  <cp:lastPrinted>2017-02-03T16:42:19Z</cp:lastPrinted>
  <dcterms:created xsi:type="dcterms:W3CDTF">2007-10-12T13:32:44Z</dcterms:created>
  <dcterms:modified xsi:type="dcterms:W3CDTF">2022-07-06T15:11:20Z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0x010100DD1464F6924784449B4B2C5DAE8ADD8E</vt:lpwstr>
  </property>
  <property fmtid="{D5CDD505-2E9C-101B-9397-08002B2CF9AE}" pid="3" name="Order0">
    <vt:r8>2</vt:r8>
  </property>
  <property fmtid="{D5CDD505-2E9C-101B-9397-08002B2CF9AE}" pid="4" name="_dlc_DocIdItemGuid">
    <vt:lpwstr>7c9066e5-b884-4beb-8f18-e6e283a17464</vt:lpwstr>
  </property>
</Properties>
</file>