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4.jpg" ContentType="image/jpeg"/>
  <Override PartName="/ppt/media/image5.jpg" ContentType="image/jpeg"/>
  <Override PartName="/ppt/notesSlides/notesSlide5.xml" ContentType="application/vnd.openxmlformats-officedocument.presentationml.notesSlide+xml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notesSlides/notesSlide6.xml" ContentType="application/vnd.openxmlformats-officedocument.presentationml.notesSlide+xml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86" r:id="rId3"/>
    <p:sldId id="258" r:id="rId4"/>
    <p:sldId id="283" r:id="rId5"/>
    <p:sldId id="287" r:id="rId6"/>
    <p:sldId id="261" r:id="rId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89" autoAdjust="0"/>
  </p:normalViewPr>
  <p:slideViewPr>
    <p:cSldViewPr>
      <p:cViewPr varScale="1">
        <p:scale>
          <a:sx n="79" d="100"/>
          <a:sy n="79" d="100"/>
        </p:scale>
        <p:origin x="1382" y="5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40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0480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0595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8530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/>
              <a:t>I n t e g r i t y - S e r v i c e - E x c e l l e n c</a:t>
            </a:r>
            <a:r>
              <a:rPr spc="-80" dirty="0"/>
              <a:t> </a:t>
            </a:r>
            <a:r>
              <a:rPr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14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/>
              <a:t>I n t e g r i t y - S e r v i c e - E x c e l l e n c</a:t>
            </a:r>
            <a:r>
              <a:rPr spc="-80" dirty="0"/>
              <a:t> </a:t>
            </a:r>
            <a:r>
              <a:rPr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14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35641" y="1175693"/>
            <a:ext cx="2902585" cy="4298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/>
              <a:t>I n t e g r i t y - S e r v i c e - E x c e l l e n c</a:t>
            </a:r>
            <a:r>
              <a:rPr spc="-80" dirty="0"/>
              <a:t> </a:t>
            </a:r>
            <a:r>
              <a:rPr dirty="0"/>
              <a:t>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14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/>
              <a:t>I n t e g r i t y - S e r v i c e - E x c e l l e n c</a:t>
            </a:r>
            <a:r>
              <a:rPr spc="-80" dirty="0"/>
              <a:t> </a:t>
            </a:r>
            <a:r>
              <a:rPr dirty="0"/>
              <a:t>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/>
              <a:t>I n t e g r i t y - S e r v i c e - E x c e l l e n c</a:t>
            </a:r>
            <a:r>
              <a:rPr spc="-80" dirty="0"/>
              <a:t> </a:t>
            </a:r>
            <a:r>
              <a:rPr dirty="0"/>
              <a:t>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1381" y="6452234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81381" y="1232535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60831" y="157184"/>
            <a:ext cx="996420" cy="9310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5036" y="347726"/>
            <a:ext cx="8313927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rgbClr val="14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8137" y="1445387"/>
            <a:ext cx="7967725" cy="4751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195480" y="6523379"/>
            <a:ext cx="4752975" cy="270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/>
              <a:t>I n t e g r i t y - S e r v i c e - E x c e l l e n c</a:t>
            </a:r>
            <a:r>
              <a:rPr spc="-80" dirty="0"/>
              <a:t> </a:t>
            </a:r>
            <a:r>
              <a:rPr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8504" y="6565889"/>
            <a:ext cx="218440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image" Target="../media/image8.jpg"/><Relationship Id="rId10" Type="http://schemas.openxmlformats.org/officeDocument/2006/relationships/image" Target="../media/image12.jpg"/><Relationship Id="rId4" Type="http://schemas.openxmlformats.org/officeDocument/2006/relationships/image" Target="../media/image7.jp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.jpg"/><Relationship Id="rId7" Type="http://schemas.openxmlformats.org/officeDocument/2006/relationships/image" Target="../media/image16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fif"/><Relationship Id="rId5" Type="http://schemas.openxmlformats.org/officeDocument/2006/relationships/image" Target="../media/image14.jpeg"/><Relationship Id="rId10" Type="http://schemas.openxmlformats.org/officeDocument/2006/relationships/image" Target="../media/image19.jfif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381" y="6452234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381" y="1232535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0739" y="3734938"/>
            <a:ext cx="2325874" cy="2326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3970" y="520128"/>
            <a:ext cx="6057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Department </a:t>
            </a:r>
            <a:r>
              <a:rPr dirty="0">
                <a:solidFill>
                  <a:srgbClr val="000000"/>
                </a:solidFill>
              </a:rPr>
              <a:t>of the </a:t>
            </a:r>
            <a:r>
              <a:rPr spc="-5" dirty="0">
                <a:solidFill>
                  <a:srgbClr val="000000"/>
                </a:solidFill>
              </a:rPr>
              <a:t>Air</a:t>
            </a:r>
            <a:r>
              <a:rPr spc="-18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Force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95479" y="1300797"/>
            <a:ext cx="47529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dirty="0">
                <a:latin typeface="Century Schoolbook"/>
                <a:cs typeface="Century Schoolbook"/>
              </a:rPr>
              <a:t>I n t e g r i t y - S e r v i c e - E x c e l l e n c</a:t>
            </a:r>
            <a:r>
              <a:rPr sz="1600" b="1" i="1" spc="-80" dirty="0">
                <a:latin typeface="Century Schoolbook"/>
                <a:cs typeface="Century Schoolbook"/>
              </a:rPr>
              <a:t> </a:t>
            </a:r>
            <a:r>
              <a:rPr sz="1600" b="1" i="1" dirty="0">
                <a:latin typeface="Century Schoolbook"/>
                <a:cs typeface="Century Schoolbook"/>
              </a:rPr>
              <a:t>e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54769" y="6553834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10898" y="2316162"/>
            <a:ext cx="4999355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b="1" spc="-5" dirty="0" smtClean="0">
                <a:solidFill>
                  <a:srgbClr val="141C77"/>
                </a:solidFill>
                <a:latin typeface="Arial"/>
                <a:cs typeface="Arial"/>
              </a:rPr>
              <a:t>Air Force </a:t>
            </a:r>
            <a:r>
              <a:rPr lang="en-US" sz="3200" b="1" spc="-5" dirty="0" smtClean="0">
                <a:solidFill>
                  <a:srgbClr val="141C77"/>
                </a:solidFill>
                <a:latin typeface="Arial"/>
                <a:cs typeface="Arial"/>
              </a:rPr>
              <a:t>Authorized Coverall Uniform for use on and off installations!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2783" y="5344396"/>
            <a:ext cx="403161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75285" algn="r">
              <a:lnSpc>
                <a:spcPct val="100000"/>
              </a:lnSpc>
              <a:spcBef>
                <a:spcPts val="95"/>
              </a:spcBef>
            </a:pPr>
            <a:r>
              <a:rPr lang="en-US" sz="2000" b="1" spc="-5" dirty="0" smtClean="0">
                <a:latin typeface="Arial"/>
                <a:cs typeface="Arial"/>
              </a:rPr>
              <a:t>16</a:t>
            </a:r>
            <a:r>
              <a:rPr sz="2000" b="1" spc="-5" dirty="0" smtClean="0">
                <a:latin typeface="Arial"/>
                <a:cs typeface="Arial"/>
              </a:rPr>
              <a:t> </a:t>
            </a:r>
            <a:r>
              <a:rPr lang="en-US" sz="2000" b="1" spc="-5" dirty="0" smtClean="0">
                <a:latin typeface="Arial"/>
                <a:cs typeface="Arial"/>
              </a:rPr>
              <a:t>Jan</a:t>
            </a:r>
            <a:r>
              <a:rPr sz="2000" b="1" spc="-130" dirty="0" smtClean="0">
                <a:latin typeface="Arial"/>
                <a:cs typeface="Arial"/>
              </a:rPr>
              <a:t> </a:t>
            </a:r>
            <a:r>
              <a:rPr sz="2000" b="1" spc="-10" dirty="0" smtClean="0">
                <a:latin typeface="Arial"/>
                <a:cs typeface="Arial"/>
              </a:rPr>
              <a:t>202</a:t>
            </a:r>
            <a:r>
              <a:rPr lang="en-US" sz="2000" b="1" spc="-10" dirty="0">
                <a:latin typeface="Arial"/>
                <a:cs typeface="Arial"/>
              </a:rPr>
              <a:t>2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6370" y="2434263"/>
            <a:ext cx="2544425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2532" y="347726"/>
            <a:ext cx="4727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Bottom </a:t>
            </a:r>
            <a:r>
              <a:rPr dirty="0"/>
              <a:t>Line </a:t>
            </a:r>
            <a:r>
              <a:rPr spc="-5" dirty="0"/>
              <a:t>Up</a:t>
            </a:r>
            <a:r>
              <a:rPr spc="-55" dirty="0"/>
              <a:t> </a:t>
            </a:r>
            <a:r>
              <a:rPr spc="-5" dirty="0"/>
              <a:t>Front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/>
              <a:t>I n t e g r i t y - S e r v i c e - E x c e l l e n c</a:t>
            </a:r>
            <a:r>
              <a:rPr spc="-80" dirty="0"/>
              <a:t> </a:t>
            </a:r>
            <a:r>
              <a:rPr dirty="0"/>
              <a:t>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20478" y="1445387"/>
            <a:ext cx="8652510" cy="50135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95"/>
              </a:spcBef>
              <a:buClr>
                <a:srgbClr val="141C77"/>
              </a:buClr>
              <a:buSzPct val="80000"/>
              <a:buFont typeface="Wingdings"/>
              <a:buChar char=""/>
              <a:tabLst>
                <a:tab pos="297815" algn="l"/>
                <a:tab pos="298450" algn="l"/>
              </a:tabLst>
            </a:pPr>
            <a:endParaRPr lang="en-US" sz="2000" b="1" spc="-5" dirty="0" smtClean="0">
              <a:latin typeface="Arial"/>
              <a:cs typeface="Arial"/>
            </a:endParaRPr>
          </a:p>
          <a:p>
            <a:pPr marL="297815" marR="5080" indent="-285750">
              <a:lnSpc>
                <a:spcPct val="100000"/>
              </a:lnSpc>
              <a:spcBef>
                <a:spcPts val="95"/>
              </a:spcBef>
              <a:buClr>
                <a:srgbClr val="141C77"/>
              </a:buClr>
              <a:buSzPct val="80000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2000" b="1" spc="-5" dirty="0" smtClean="0">
                <a:latin typeface="Arial"/>
                <a:cs typeface="Arial"/>
              </a:rPr>
              <a:t>Approve</a:t>
            </a:r>
            <a:r>
              <a:rPr lang="en-US" sz="2000" b="1" spc="-5" dirty="0" smtClean="0">
                <a:latin typeface="Arial"/>
                <a:cs typeface="Arial"/>
              </a:rPr>
              <a:t>d!!!</a:t>
            </a:r>
            <a:r>
              <a:rPr sz="2000" b="1" spc="-5" dirty="0" smtClean="0">
                <a:latin typeface="Arial"/>
                <a:cs typeface="Arial"/>
              </a:rPr>
              <a:t> </a:t>
            </a:r>
            <a:r>
              <a:rPr lang="en-US" sz="2000" b="1" spc="-5" dirty="0">
                <a:latin typeface="Arial"/>
                <a:cs typeface="Arial"/>
              </a:rPr>
              <a:t>The </a:t>
            </a:r>
            <a:r>
              <a:rPr lang="en-US" sz="2000" b="1" spc="-5" dirty="0" smtClean="0">
                <a:latin typeface="Arial"/>
                <a:cs typeface="Arial"/>
              </a:rPr>
              <a:t>Maintenance Duty Uniform (MDU) </a:t>
            </a:r>
            <a:r>
              <a:rPr lang="en-US" sz="2000" b="1" spc="-5" dirty="0">
                <a:latin typeface="Arial"/>
                <a:cs typeface="Arial"/>
              </a:rPr>
              <a:t>is authorized for wear when transiting from home to duty </a:t>
            </a:r>
            <a:r>
              <a:rPr lang="en-US" sz="2000" b="1" spc="-5" dirty="0" smtClean="0">
                <a:latin typeface="Arial"/>
                <a:cs typeface="Arial"/>
              </a:rPr>
              <a:t>location, off </a:t>
            </a:r>
            <a:r>
              <a:rPr lang="en-US" sz="2000" b="1" spc="-5" dirty="0">
                <a:latin typeface="Arial"/>
                <a:cs typeface="Arial"/>
              </a:rPr>
              <a:t>base short convenience stops, eating at restaurants where people wear comparable </a:t>
            </a:r>
            <a:r>
              <a:rPr lang="en-US" sz="2000" b="1" spc="-5" dirty="0" smtClean="0">
                <a:latin typeface="Arial"/>
                <a:cs typeface="Arial"/>
              </a:rPr>
              <a:t>civilian attire </a:t>
            </a:r>
            <a:r>
              <a:rPr lang="en-US" sz="2000" b="1" spc="-5" dirty="0">
                <a:latin typeface="Arial"/>
                <a:cs typeface="Arial"/>
              </a:rPr>
              <a:t>and all locations on installations</a:t>
            </a:r>
            <a:endParaRPr lang="en-US" sz="2000" b="1" spc="-5" dirty="0" smtClean="0">
              <a:latin typeface="Arial"/>
              <a:cs typeface="Arial"/>
            </a:endParaRPr>
          </a:p>
          <a:p>
            <a:pPr marL="297815" marR="5080" indent="-285750">
              <a:lnSpc>
                <a:spcPct val="100000"/>
              </a:lnSpc>
              <a:spcBef>
                <a:spcPts val="95"/>
              </a:spcBef>
              <a:buClr>
                <a:srgbClr val="141C77"/>
              </a:buClr>
              <a:buSzPct val="80000"/>
              <a:buFont typeface="Wingdings"/>
              <a:buChar char=""/>
              <a:tabLst>
                <a:tab pos="297815" algn="l"/>
                <a:tab pos="298450" algn="l"/>
              </a:tabLst>
            </a:pPr>
            <a:endParaRPr lang="nn-NO" sz="2000" b="1" dirty="0" smtClean="0">
              <a:latin typeface="Arial"/>
              <a:cs typeface="Arial"/>
            </a:endParaRPr>
          </a:p>
          <a:p>
            <a:pPr marL="297815" marR="5080" indent="-285750">
              <a:lnSpc>
                <a:spcPct val="100000"/>
              </a:lnSpc>
              <a:spcBef>
                <a:spcPts val="95"/>
              </a:spcBef>
              <a:buClr>
                <a:srgbClr val="141C77"/>
              </a:buClr>
              <a:buSzPct val="80000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lang="nn-NO" sz="2000" b="1" dirty="0" smtClean="0">
                <a:latin typeface="Arial"/>
                <a:cs typeface="Arial"/>
              </a:rPr>
              <a:t>MDU approved in DAFI36-2903 </a:t>
            </a:r>
            <a:r>
              <a:rPr lang="nn-NO" sz="2000" b="1" dirty="0">
                <a:latin typeface="Arial"/>
                <a:cs typeface="Arial"/>
              </a:rPr>
              <a:t>7 FEBRUARY 2020 </a:t>
            </a:r>
            <a:r>
              <a:rPr lang="nn-NO" sz="2000" b="1" dirty="0" smtClean="0">
                <a:latin typeface="Arial"/>
                <a:cs typeface="Arial"/>
              </a:rPr>
              <a:t>page 145</a:t>
            </a:r>
          </a:p>
          <a:p>
            <a:pPr marL="297815" marR="5080" indent="-285750">
              <a:lnSpc>
                <a:spcPct val="100000"/>
              </a:lnSpc>
              <a:spcBef>
                <a:spcPts val="95"/>
              </a:spcBef>
              <a:buClr>
                <a:srgbClr val="141C77"/>
              </a:buClr>
              <a:buSzPct val="80000"/>
              <a:buFont typeface="Wingdings"/>
              <a:buChar char=""/>
              <a:tabLst>
                <a:tab pos="297815" algn="l"/>
                <a:tab pos="298450" algn="l"/>
              </a:tabLst>
            </a:pPr>
            <a:endParaRPr lang="nn-NO" sz="2000" b="1" dirty="0" smtClean="0">
              <a:latin typeface="Arial"/>
              <a:cs typeface="Arial"/>
            </a:endParaRPr>
          </a:p>
          <a:p>
            <a:pPr marL="297815" marR="5080" indent="-285750">
              <a:lnSpc>
                <a:spcPct val="100000"/>
              </a:lnSpc>
              <a:spcBef>
                <a:spcPts val="95"/>
              </a:spcBef>
              <a:buClr>
                <a:srgbClr val="141C77"/>
              </a:buClr>
              <a:buSzPct val="80000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lang="en-US" sz="2000" b="1" dirty="0">
                <a:latin typeface="Arial"/>
                <a:cs typeface="Arial"/>
              </a:rPr>
              <a:t>A7.7.20. Maintenance Duty Uniform (MDU). Commanders of Airmen in these AFSCs, </a:t>
            </a:r>
            <a:r>
              <a:rPr lang="en-US" sz="2000" b="1" dirty="0" smtClean="0">
                <a:latin typeface="Arial"/>
                <a:cs typeface="Arial"/>
              </a:rPr>
              <a:t>2A, 2F</a:t>
            </a:r>
            <a:r>
              <a:rPr lang="en-US" sz="2000" b="1" dirty="0">
                <a:latin typeface="Arial"/>
                <a:cs typeface="Arial"/>
              </a:rPr>
              <a:t>, 2G, 2M, 2P, 2S, 2T, 2W, 3E, 3D, and 1P may authorize Airmen to wear the sage </a:t>
            </a:r>
            <a:r>
              <a:rPr lang="en-US" sz="2000" b="1" dirty="0" smtClean="0">
                <a:latin typeface="Arial"/>
                <a:cs typeface="Arial"/>
              </a:rPr>
              <a:t>MDU. The </a:t>
            </a:r>
            <a:r>
              <a:rPr lang="en-US" sz="2000" b="1" dirty="0">
                <a:latin typeface="Arial"/>
                <a:cs typeface="Arial"/>
              </a:rPr>
              <a:t>sage color MDU will be unit funded as organizational clothing and equipment. MDU </a:t>
            </a:r>
            <a:r>
              <a:rPr lang="en-US" sz="2000" b="1" dirty="0" smtClean="0">
                <a:latin typeface="Arial"/>
                <a:cs typeface="Arial"/>
              </a:rPr>
              <a:t>will be </a:t>
            </a:r>
            <a:r>
              <a:rPr lang="en-US" sz="2000" b="1" dirty="0">
                <a:latin typeface="Arial"/>
                <a:cs typeface="Arial"/>
              </a:rPr>
              <a:t>worn with nametape, service tape and rank along with the higher headquarters patch on </a:t>
            </a:r>
            <a:r>
              <a:rPr lang="en-US" sz="2000" b="1" dirty="0" smtClean="0">
                <a:latin typeface="Arial"/>
                <a:cs typeface="Arial"/>
              </a:rPr>
              <a:t>the left </a:t>
            </a:r>
            <a:r>
              <a:rPr lang="en-US" sz="2000" b="1" dirty="0">
                <a:latin typeface="Arial"/>
                <a:cs typeface="Arial"/>
              </a:rPr>
              <a:t>sleeve and a subdued U.S. flag and organizational patch on the right </a:t>
            </a:r>
            <a:r>
              <a:rPr lang="en-US" sz="2000" b="1" dirty="0" smtClean="0">
                <a:latin typeface="Arial"/>
                <a:cs typeface="Arial"/>
              </a:rPr>
              <a:t>sleeve</a:t>
            </a:r>
          </a:p>
          <a:p>
            <a:pPr marL="297815" marR="5080" indent="-285750">
              <a:lnSpc>
                <a:spcPct val="100000"/>
              </a:lnSpc>
              <a:spcBef>
                <a:spcPts val="95"/>
              </a:spcBef>
              <a:buClr>
                <a:srgbClr val="141C77"/>
              </a:buClr>
              <a:buSzPct val="80000"/>
              <a:buFont typeface="Wingdings"/>
              <a:buChar char=""/>
              <a:tabLst>
                <a:tab pos="297815" algn="l"/>
                <a:tab pos="298450" algn="l"/>
              </a:tabLst>
            </a:pPr>
            <a:endParaRPr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869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2532" y="347726"/>
            <a:ext cx="47275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5" dirty="0" smtClean="0"/>
              <a:t>Maintenance Duty Uniform</a:t>
            </a:r>
            <a:endParaRPr sz="2800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/>
              <a:t>I n t e g r i t y - S e r v i c e - E x c e l l e n c</a:t>
            </a:r>
            <a:r>
              <a:rPr spc="-80" dirty="0"/>
              <a:t> </a:t>
            </a:r>
            <a:r>
              <a:rPr dirty="0"/>
              <a:t>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20478" y="1445387"/>
            <a:ext cx="8652510" cy="6167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200"/>
              </a:spcBef>
              <a:buClr>
                <a:srgbClr val="141C77"/>
              </a:buClr>
              <a:buSzPct val="80000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2000" b="1" spc="-5" dirty="0" smtClean="0">
                <a:latin typeface="Arial"/>
                <a:cs typeface="Arial"/>
              </a:rPr>
              <a:t>Approve</a:t>
            </a:r>
            <a:r>
              <a:rPr lang="en-US" sz="2000" b="1" spc="-5" dirty="0" smtClean="0">
                <a:latin typeface="Arial"/>
                <a:cs typeface="Arial"/>
              </a:rPr>
              <a:t>d!!!!</a:t>
            </a:r>
            <a:r>
              <a:rPr sz="2000" b="1" spc="-5" dirty="0" smtClean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proposed </a:t>
            </a:r>
            <a:r>
              <a:rPr lang="en-US" sz="2000" b="1" spc="-5" dirty="0" smtClean="0">
                <a:latin typeface="Arial"/>
                <a:cs typeface="Arial"/>
              </a:rPr>
              <a:t>Coverall Uniform for Aircraft Maintenance, Industrial, all other Laborer intensive AFSCs</a:t>
            </a:r>
            <a:r>
              <a:rPr lang="en-US" sz="2000" b="1" spc="-5" dirty="0" smtClean="0">
                <a:latin typeface="Arial"/>
                <a:cs typeface="Arial"/>
              </a:rPr>
              <a:t>.</a:t>
            </a:r>
          </a:p>
          <a:p>
            <a:pPr marL="298450" indent="-285750">
              <a:lnSpc>
                <a:spcPct val="100000"/>
              </a:lnSpc>
              <a:spcBef>
                <a:spcPts val="1200"/>
              </a:spcBef>
              <a:buClr>
                <a:srgbClr val="141C77"/>
              </a:buClr>
              <a:buSzPct val="80000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lang="en-US" sz="2000" b="1" spc="-5" dirty="0">
                <a:latin typeface="Arial"/>
                <a:cs typeface="Arial"/>
              </a:rPr>
              <a:t>Unit Funded- NSN’s. 8405-01-534-7457 (X-Small), 8405-01-534-7465 (Small), 8405-01-534-7470 (Medium), 8405-01-534-7482 (Large), 8405-01-534-7488 (X-Large), 8405-01-534-7496 (XX-Large</a:t>
            </a:r>
            <a:r>
              <a:rPr lang="en-US" sz="2000" b="1" spc="-5" dirty="0" smtClean="0">
                <a:latin typeface="Arial"/>
                <a:cs typeface="Arial"/>
              </a:rPr>
              <a:t>)</a:t>
            </a:r>
            <a:endParaRPr lang="en-US" sz="2000" b="1" spc="-5" dirty="0" smtClean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200"/>
              </a:spcBef>
              <a:buClr>
                <a:srgbClr val="141C77"/>
              </a:buClr>
              <a:buSzPct val="80000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lang="en-US" sz="2000" b="1" spc="-5" dirty="0">
                <a:latin typeface="Arial"/>
                <a:cs typeface="Arial"/>
              </a:rPr>
              <a:t>Note: </a:t>
            </a:r>
            <a:r>
              <a:rPr lang="en-US" sz="2000" b="1" spc="-5" dirty="0" smtClean="0">
                <a:latin typeface="Arial"/>
                <a:cs typeface="Arial"/>
              </a:rPr>
              <a:t>Duty identifiers</a:t>
            </a:r>
            <a:r>
              <a:rPr lang="en-US" sz="2000" b="1" spc="-5" dirty="0">
                <a:latin typeface="Arial"/>
                <a:cs typeface="Arial"/>
              </a:rPr>
              <a:t>, as applicable may be worn on the left sleeve. The coyote brown t-shirt, OCP </a:t>
            </a:r>
            <a:r>
              <a:rPr lang="en-US" sz="2000" b="1" spc="-5" dirty="0" smtClean="0">
                <a:latin typeface="Arial"/>
                <a:cs typeface="Arial"/>
              </a:rPr>
              <a:t>patrol or </a:t>
            </a:r>
            <a:r>
              <a:rPr lang="en-US" sz="2000" b="1" spc="-5" dirty="0">
                <a:latin typeface="Arial"/>
                <a:cs typeface="Arial"/>
              </a:rPr>
              <a:t>tactical cap, coyote brown or green socks, and coyote brown boots, are worn with </a:t>
            </a:r>
            <a:r>
              <a:rPr lang="en-US" sz="2000" b="1" spc="-5" dirty="0" smtClean="0">
                <a:latin typeface="Arial"/>
                <a:cs typeface="Arial"/>
              </a:rPr>
              <a:t>the uniform</a:t>
            </a:r>
            <a:r>
              <a:rPr lang="en-US" sz="2000" b="1" spc="-5" dirty="0">
                <a:latin typeface="Arial"/>
                <a:cs typeface="Arial"/>
              </a:rPr>
              <a:t>. The MDU will not be utilized for office work environments, non-industrial or </a:t>
            </a:r>
            <a:r>
              <a:rPr lang="en-US" sz="2000" b="1" spc="-5" dirty="0" smtClean="0">
                <a:latin typeface="Arial"/>
                <a:cs typeface="Arial"/>
              </a:rPr>
              <a:t>non-labor tasking</a:t>
            </a:r>
          </a:p>
          <a:p>
            <a:pPr marL="298450" indent="-285750">
              <a:lnSpc>
                <a:spcPct val="100000"/>
              </a:lnSpc>
              <a:spcBef>
                <a:spcPts val="1200"/>
              </a:spcBef>
              <a:buClr>
                <a:srgbClr val="141C77"/>
              </a:buClr>
              <a:buSzPct val="80000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lang="en-US" sz="2000" b="1" spc="-5" dirty="0">
                <a:latin typeface="Arial"/>
                <a:cs typeface="Arial"/>
              </a:rPr>
              <a:t>It must be worn in serviceable condition. Do not </a:t>
            </a:r>
            <a:r>
              <a:rPr lang="en-US" sz="2000" b="1" spc="-5" dirty="0" smtClean="0">
                <a:latin typeface="Arial"/>
                <a:cs typeface="Arial"/>
              </a:rPr>
              <a:t>wear off </a:t>
            </a:r>
            <a:r>
              <a:rPr lang="en-US" sz="2000" b="1" spc="-5" dirty="0">
                <a:latin typeface="Arial"/>
                <a:cs typeface="Arial"/>
              </a:rPr>
              <a:t>base to eat in restaurants where most diners wear business attire or at establishments </a:t>
            </a:r>
            <a:r>
              <a:rPr lang="en-US" sz="2000" b="1" spc="-5" dirty="0" smtClean="0">
                <a:latin typeface="Arial"/>
                <a:cs typeface="Arial"/>
              </a:rPr>
              <a:t>that operate </a:t>
            </a:r>
            <a:r>
              <a:rPr lang="en-US" sz="2000" b="1" spc="-5" dirty="0">
                <a:latin typeface="Arial"/>
                <a:cs typeface="Arial"/>
              </a:rPr>
              <a:t>primarily to serve alcohol. Local coverall variants are still authorized but only in </a:t>
            </a:r>
            <a:r>
              <a:rPr lang="en-US" sz="2000" b="1" spc="-5" dirty="0" smtClean="0">
                <a:latin typeface="Arial"/>
                <a:cs typeface="Arial"/>
              </a:rPr>
              <a:t>work centers </a:t>
            </a:r>
            <a:r>
              <a:rPr lang="en-US" sz="2000" b="1" spc="-5" dirty="0">
                <a:latin typeface="Arial"/>
                <a:cs typeface="Arial"/>
              </a:rPr>
              <a:t>and on the flight line</a:t>
            </a:r>
            <a:endParaRPr lang="en-US" sz="2000" b="1" spc="-5" dirty="0" smtClean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200"/>
              </a:spcBef>
              <a:buClr>
                <a:srgbClr val="141C77"/>
              </a:buClr>
              <a:buSzPct val="80000"/>
              <a:buFont typeface="Wingdings"/>
              <a:buChar char=""/>
              <a:tabLst>
                <a:tab pos="297815" algn="l"/>
                <a:tab pos="298450" algn="l"/>
              </a:tabLst>
            </a:pPr>
            <a:endParaRPr lang="en-US" sz="2000" b="1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buClr>
                <a:srgbClr val="141C77"/>
              </a:buClr>
              <a:buSzPct val="80000"/>
              <a:tabLst>
                <a:tab pos="297815" algn="l"/>
                <a:tab pos="298450" algn="l"/>
              </a:tabLst>
            </a:pPr>
            <a:endParaRPr lang="en-US" sz="2000" b="1" spc="-5" dirty="0" smtClean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xfrm>
            <a:off x="335641" y="1175693"/>
            <a:ext cx="2902585" cy="402033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725"/>
              </a:spcBef>
              <a:buClr>
                <a:srgbClr val="141C77"/>
              </a:buClr>
              <a:buSzPct val="78947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lang="en-US" sz="1900" dirty="0" smtClean="0"/>
              <a:t>APPROVED! </a:t>
            </a:r>
            <a:endParaRPr sz="1900" dirty="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172200" y="347726"/>
            <a:ext cx="255562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AF- MDU</a:t>
            </a:r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/>
              <a:t>I n t e g r i t y - S e r v i c e - E x c e l l e n c</a:t>
            </a:r>
            <a:r>
              <a:rPr spc="-80" dirty="0"/>
              <a:t> </a:t>
            </a:r>
            <a:r>
              <a:rPr dirty="0"/>
              <a:t>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712" y="2378278"/>
            <a:ext cx="4396298" cy="2966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1224" y="2493292"/>
            <a:ext cx="4283387" cy="28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2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172200" y="347726"/>
            <a:ext cx="255562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AF - MDU</a:t>
            </a:r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/>
              <a:t>I n t e g r i t y - S e r v i c e - E x c e l l e n c</a:t>
            </a:r>
            <a:r>
              <a:rPr spc="-80" dirty="0"/>
              <a:t> </a:t>
            </a:r>
            <a:r>
              <a:rPr dirty="0"/>
              <a:t>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015" y="1687705"/>
            <a:ext cx="2590802" cy="180619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6584" y="1657218"/>
            <a:ext cx="2563092" cy="1839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5723" y="1621644"/>
            <a:ext cx="2562345" cy="1909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4058" y="1596065"/>
            <a:ext cx="2544425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6363" y="4208312"/>
            <a:ext cx="2369825" cy="19386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4147" y="4211244"/>
            <a:ext cx="2369126" cy="19479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534" y="4274584"/>
            <a:ext cx="2369826" cy="18060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3216" y="4257891"/>
            <a:ext cx="2369828" cy="183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7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831" y="157184"/>
            <a:ext cx="996420" cy="9310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8600" y="347726"/>
            <a:ext cx="468922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/>
              <a:t>Other Services MDU 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48589" y="6107429"/>
            <a:ext cx="8846819" cy="373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288038"/>
              </p:ext>
            </p:extLst>
          </p:nvPr>
        </p:nvGraphicFramePr>
        <p:xfrm>
          <a:off x="352806" y="1203960"/>
          <a:ext cx="8595994" cy="52196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575">
                <a:tc>
                  <a:txBody>
                    <a:bodyPr/>
                    <a:lstStyle/>
                    <a:p>
                      <a:pPr marR="167640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28600" marB="0">
                    <a:lnR w="53975">
                      <a:solidFill>
                        <a:srgbClr val="141C77"/>
                      </a:solidFill>
                      <a:prstDash val="solid"/>
                    </a:lnR>
                    <a:lnT w="76200">
                      <a:solidFill>
                        <a:srgbClr val="0B2C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228600" marB="0">
                    <a:lnL w="53975">
                      <a:solidFill>
                        <a:srgbClr val="141C77"/>
                      </a:solidFill>
                      <a:prstDash val="solid"/>
                    </a:lnL>
                    <a:lnT w="76200">
                      <a:solidFill>
                        <a:srgbClr val="0B2C8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6791">
                <a:tc>
                  <a:txBody>
                    <a:bodyPr/>
                    <a:lstStyle/>
                    <a:p>
                      <a:pPr marL="0" marR="381000" indent="0">
                        <a:lnSpc>
                          <a:spcPct val="100000"/>
                        </a:lnSpc>
                        <a:spcBef>
                          <a:spcPts val="490"/>
                        </a:spcBef>
                        <a:buClr>
                          <a:srgbClr val="141C77"/>
                        </a:buClr>
                        <a:buSzPct val="80000"/>
                        <a:buFont typeface="Wingdings"/>
                        <a:buNone/>
                        <a:tabLst>
                          <a:tab pos="271780" algn="l"/>
                          <a:tab pos="272415" algn="l"/>
                        </a:tabLst>
                      </a:pP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R w="53975">
                      <a:solidFill>
                        <a:srgbClr val="141C7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62230" marB="0">
                    <a:lnL w="53975">
                      <a:solidFill>
                        <a:srgbClr val="141C77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9333">
                <a:tc>
                  <a:txBody>
                    <a:bodyPr/>
                    <a:lstStyle/>
                    <a:p>
                      <a:pPr marR="167640"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167640"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167640"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141C77"/>
                      </a:solidFill>
                      <a:prstDash val="solid"/>
                    </a:lnR>
                    <a:lnB w="76200">
                      <a:solidFill>
                        <a:srgbClr val="0B2C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141C77"/>
                      </a:solidFill>
                      <a:prstDash val="solid"/>
                    </a:lnL>
                    <a:lnB w="76200">
                      <a:solidFill>
                        <a:srgbClr val="0B2C8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/>
              <a:t>I n t e g r i t y - S e r v i c e - E x c e l l e n c</a:t>
            </a:r>
            <a:r>
              <a:rPr spc="-80" dirty="0"/>
              <a:t> </a:t>
            </a:r>
            <a:r>
              <a:rPr dirty="0"/>
              <a:t>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1238251"/>
            <a:ext cx="3314629" cy="335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2" y="4591051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85" y="1510374"/>
            <a:ext cx="2962275" cy="154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51" y="1242976"/>
            <a:ext cx="2777834" cy="3032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51" y="4359769"/>
            <a:ext cx="2842840" cy="2031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26" y="3247171"/>
            <a:ext cx="2831774" cy="29312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510</Words>
  <Application>Microsoft Office PowerPoint</Application>
  <PresentationFormat>On-screen Show (4:3)</PresentationFormat>
  <Paragraphs>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Schoolbook</vt:lpstr>
      <vt:lpstr>Times New Roman</vt:lpstr>
      <vt:lpstr>Wingdings</vt:lpstr>
      <vt:lpstr>Office Theme</vt:lpstr>
      <vt:lpstr>Department of the Air Force</vt:lpstr>
      <vt:lpstr>Bottom Line Up Front</vt:lpstr>
      <vt:lpstr>Maintenance Duty Uniform</vt:lpstr>
      <vt:lpstr>AF- MDU</vt:lpstr>
      <vt:lpstr>AF - MDU</vt:lpstr>
      <vt:lpstr>Other Services MDU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KOHAKE, LAURA E Lt Col USAF HAF AF/DS</dc:creator>
  <cp:lastModifiedBy>SAMAVARCHIAN, JALIL J CMSgt USAF HAF AF/A4LM</cp:lastModifiedBy>
  <cp:revision>34</cp:revision>
  <dcterms:created xsi:type="dcterms:W3CDTF">2021-01-05T16:05:20Z</dcterms:created>
  <dcterms:modified xsi:type="dcterms:W3CDTF">2022-01-17T01:40:26Z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2020-09-30T00:00:00Z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2021-01-05T00:00:00Z</vt:filetime>
  </property>
</Properties>
</file>